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75" r:id="rId2"/>
    <p:sldId id="273" r:id="rId3"/>
    <p:sldId id="295" r:id="rId4"/>
    <p:sldId id="297" r:id="rId5"/>
    <p:sldId id="296" r:id="rId6"/>
    <p:sldId id="298" r:id="rId7"/>
    <p:sldId id="303" r:id="rId8"/>
    <p:sldId id="300" r:id="rId9"/>
    <p:sldId id="259" r:id="rId10"/>
    <p:sldId id="265" r:id="rId11"/>
    <p:sldId id="307" r:id="rId12"/>
    <p:sldId id="302" r:id="rId13"/>
    <p:sldId id="288" r:id="rId14"/>
    <p:sldId id="266" r:id="rId15"/>
    <p:sldId id="305" r:id="rId16"/>
    <p:sldId id="267" r:id="rId17"/>
    <p:sldId id="308" r:id="rId18"/>
    <p:sldId id="271" r:id="rId19"/>
    <p:sldId id="294" r:id="rId20"/>
    <p:sldId id="278" r:id="rId21"/>
    <p:sldId id="280" r:id="rId22"/>
    <p:sldId id="285" r:id="rId23"/>
    <p:sldId id="281" r:id="rId24"/>
    <p:sldId id="282" r:id="rId25"/>
    <p:sldId id="283" r:id="rId26"/>
    <p:sldId id="291" r:id="rId27"/>
    <p:sldId id="292" r:id="rId28"/>
    <p:sldId id="293" r:id="rId29"/>
    <p:sldId id="286" r:id="rId30"/>
    <p:sldId id="287" r:id="rId31"/>
    <p:sldId id="284" r:id="rId32"/>
    <p:sldId id="290" r:id="rId33"/>
    <p:sldId id="258" r:id="rId34"/>
    <p:sldId id="301" r:id="rId35"/>
    <p:sldId id="306"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47" autoAdjust="0"/>
    <p:restoredTop sz="94660"/>
  </p:normalViewPr>
  <p:slideViewPr>
    <p:cSldViewPr snapToGrid="0">
      <p:cViewPr varScale="1">
        <p:scale>
          <a:sx n="56" d="100"/>
          <a:sy n="56" d="100"/>
        </p:scale>
        <p:origin x="1086" y="276"/>
      </p:cViewPr>
      <p:guideLst/>
    </p:cSldViewPr>
  </p:slideViewPr>
  <p:notesTextViewPr>
    <p:cViewPr>
      <p:scale>
        <a:sx n="1" d="1"/>
        <a:sy n="1" d="1"/>
      </p:scale>
      <p:origin x="0" y="0"/>
    </p:cViewPr>
  </p:notesTextViewPr>
  <p:sorterViewPr>
    <p:cViewPr>
      <p:scale>
        <a:sx n="66" d="100"/>
        <a:sy n="66" d="100"/>
      </p:scale>
      <p:origin x="0" y="-11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A0940C-E8B0-4B53-9574-349CCC73934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4BE6858-D89A-4EEC-A3F9-ABA5E5FFECE6}">
      <dgm:prSet/>
      <dgm:spPr/>
      <dgm:t>
        <a:bodyPr/>
        <a:lstStyle/>
        <a:p>
          <a:r>
            <a:rPr lang="fr-FR"/>
            <a:t>Utiliser et comparer plusieurs IA</a:t>
          </a:r>
          <a:endParaRPr lang="en-US"/>
        </a:p>
      </dgm:t>
    </dgm:pt>
    <dgm:pt modelId="{877D4A08-4E44-49D3-B1B8-02DA9DA8DC30}" type="parTrans" cxnId="{F9ADC69E-8E2D-42CA-8F5B-016E3C6DD975}">
      <dgm:prSet/>
      <dgm:spPr/>
      <dgm:t>
        <a:bodyPr/>
        <a:lstStyle/>
        <a:p>
          <a:endParaRPr lang="en-US"/>
        </a:p>
      </dgm:t>
    </dgm:pt>
    <dgm:pt modelId="{3DA9A030-5FA6-44B9-916D-4BC6C990C69E}" type="sibTrans" cxnId="{F9ADC69E-8E2D-42CA-8F5B-016E3C6DD975}">
      <dgm:prSet/>
      <dgm:spPr/>
      <dgm:t>
        <a:bodyPr/>
        <a:lstStyle/>
        <a:p>
          <a:endParaRPr lang="en-US"/>
        </a:p>
      </dgm:t>
    </dgm:pt>
    <dgm:pt modelId="{B3A393DB-BB5D-4F52-AE39-F39A86F0310E}">
      <dgm:prSet/>
      <dgm:spPr/>
      <dgm:t>
        <a:bodyPr/>
        <a:lstStyle/>
        <a:p>
          <a:r>
            <a:rPr lang="fr-FR"/>
            <a:t>Enjeux environnementaux</a:t>
          </a:r>
          <a:endParaRPr lang="en-US"/>
        </a:p>
      </dgm:t>
    </dgm:pt>
    <dgm:pt modelId="{ECA0CDFB-24B1-4B88-AE36-11929BBD729F}" type="parTrans" cxnId="{BCA259BC-793E-4354-A0D5-75932D1DCF58}">
      <dgm:prSet/>
      <dgm:spPr/>
      <dgm:t>
        <a:bodyPr/>
        <a:lstStyle/>
        <a:p>
          <a:endParaRPr lang="en-US"/>
        </a:p>
      </dgm:t>
    </dgm:pt>
    <dgm:pt modelId="{3304E530-CE3A-4FBF-A516-6BFE458C6247}" type="sibTrans" cxnId="{BCA259BC-793E-4354-A0D5-75932D1DCF58}">
      <dgm:prSet/>
      <dgm:spPr/>
      <dgm:t>
        <a:bodyPr/>
        <a:lstStyle/>
        <a:p>
          <a:endParaRPr lang="en-US"/>
        </a:p>
      </dgm:t>
    </dgm:pt>
    <dgm:pt modelId="{F9DF5A6A-1F22-43DF-878F-F2FE33CFB292}">
      <dgm:prSet/>
      <dgm:spPr/>
      <dgm:t>
        <a:bodyPr/>
        <a:lstStyle/>
        <a:p>
          <a:r>
            <a:rPr lang="fr-FR"/>
            <a:t>Biais et hallucinations</a:t>
          </a:r>
          <a:endParaRPr lang="en-US"/>
        </a:p>
      </dgm:t>
    </dgm:pt>
    <dgm:pt modelId="{E11FB0D0-31FF-4DB3-A118-BF23E6EC6928}" type="parTrans" cxnId="{4DAF8CF7-BF72-4B63-9AEE-2B72BD56772C}">
      <dgm:prSet/>
      <dgm:spPr/>
      <dgm:t>
        <a:bodyPr/>
        <a:lstStyle/>
        <a:p>
          <a:endParaRPr lang="en-US"/>
        </a:p>
      </dgm:t>
    </dgm:pt>
    <dgm:pt modelId="{6B6DCF40-BECA-4E75-872D-A380ABF797F9}" type="sibTrans" cxnId="{4DAF8CF7-BF72-4B63-9AEE-2B72BD56772C}">
      <dgm:prSet/>
      <dgm:spPr/>
      <dgm:t>
        <a:bodyPr/>
        <a:lstStyle/>
        <a:p>
          <a:endParaRPr lang="en-US"/>
        </a:p>
      </dgm:t>
    </dgm:pt>
    <dgm:pt modelId="{694E959C-16EF-4106-9926-BEC48ED6B440}">
      <dgm:prSet/>
      <dgm:spPr/>
      <dgm:t>
        <a:bodyPr/>
        <a:lstStyle/>
        <a:p>
          <a:r>
            <a:rPr lang="fr-FR"/>
            <a:t>Travail humain invisible</a:t>
          </a:r>
          <a:endParaRPr lang="en-US"/>
        </a:p>
      </dgm:t>
    </dgm:pt>
    <dgm:pt modelId="{C8DB5999-8680-4284-B10A-C57DB13A5E70}" type="parTrans" cxnId="{9C9195E0-BB26-42D6-BAB0-130C32FCED2D}">
      <dgm:prSet/>
      <dgm:spPr/>
      <dgm:t>
        <a:bodyPr/>
        <a:lstStyle/>
        <a:p>
          <a:endParaRPr lang="en-US"/>
        </a:p>
      </dgm:t>
    </dgm:pt>
    <dgm:pt modelId="{E9C22AB9-BCE5-48AE-8EAF-7D3DC5165F7B}" type="sibTrans" cxnId="{9C9195E0-BB26-42D6-BAB0-130C32FCED2D}">
      <dgm:prSet/>
      <dgm:spPr/>
      <dgm:t>
        <a:bodyPr/>
        <a:lstStyle/>
        <a:p>
          <a:endParaRPr lang="en-US"/>
        </a:p>
      </dgm:t>
    </dgm:pt>
    <dgm:pt modelId="{E517C4D4-29A7-479B-B073-20429DBEB50E}">
      <dgm:prSet/>
      <dgm:spPr/>
      <dgm:t>
        <a:bodyPr/>
        <a:lstStyle/>
        <a:p>
          <a:r>
            <a:rPr lang="fr-FR"/>
            <a:t>Confidentialité des données envoyées</a:t>
          </a:r>
          <a:endParaRPr lang="en-US"/>
        </a:p>
      </dgm:t>
    </dgm:pt>
    <dgm:pt modelId="{841EE591-C733-48CA-8B7A-37F09BBF7258}" type="parTrans" cxnId="{9E2A432E-6C22-488E-A071-324308321532}">
      <dgm:prSet/>
      <dgm:spPr/>
      <dgm:t>
        <a:bodyPr/>
        <a:lstStyle/>
        <a:p>
          <a:endParaRPr lang="en-US"/>
        </a:p>
      </dgm:t>
    </dgm:pt>
    <dgm:pt modelId="{D221BAFB-0392-4796-8ADD-DAE67B2A63D6}" type="sibTrans" cxnId="{9E2A432E-6C22-488E-A071-324308321532}">
      <dgm:prSet/>
      <dgm:spPr/>
      <dgm:t>
        <a:bodyPr/>
        <a:lstStyle/>
        <a:p>
          <a:endParaRPr lang="en-US"/>
        </a:p>
      </dgm:t>
    </dgm:pt>
    <dgm:pt modelId="{84F46A45-BCAC-4EEB-826F-7387A839486A}">
      <dgm:prSet/>
      <dgm:spPr/>
      <dgm:t>
        <a:bodyPr/>
        <a:lstStyle/>
        <a:p>
          <a:r>
            <a:rPr lang="fr-FR"/>
            <a:t>Modèle économique reposant sur de la « gratuité »</a:t>
          </a:r>
          <a:endParaRPr lang="en-US"/>
        </a:p>
      </dgm:t>
    </dgm:pt>
    <dgm:pt modelId="{BB34B1A4-1370-443A-8BC5-4B77C68A2959}" type="parTrans" cxnId="{0BC94EBB-6A81-40A1-ADBB-F5F31DD526BA}">
      <dgm:prSet/>
      <dgm:spPr/>
      <dgm:t>
        <a:bodyPr/>
        <a:lstStyle/>
        <a:p>
          <a:endParaRPr lang="en-US"/>
        </a:p>
      </dgm:t>
    </dgm:pt>
    <dgm:pt modelId="{3DD5746E-3D18-48FA-9D20-D5A83A166E94}" type="sibTrans" cxnId="{0BC94EBB-6A81-40A1-ADBB-F5F31DD526BA}">
      <dgm:prSet/>
      <dgm:spPr/>
      <dgm:t>
        <a:bodyPr/>
        <a:lstStyle/>
        <a:p>
          <a:endParaRPr lang="en-US"/>
        </a:p>
      </dgm:t>
    </dgm:pt>
    <dgm:pt modelId="{80A0DD06-BCB2-446C-9C6D-C55AF5AB9BBE}" type="pres">
      <dgm:prSet presAssocID="{33A0940C-E8B0-4B53-9574-349CCC739346}" presName="diagram" presStyleCnt="0">
        <dgm:presLayoutVars>
          <dgm:dir/>
          <dgm:resizeHandles val="exact"/>
        </dgm:presLayoutVars>
      </dgm:prSet>
      <dgm:spPr/>
    </dgm:pt>
    <dgm:pt modelId="{B120C1A8-56C2-471C-B34F-160EBAB927CE}" type="pres">
      <dgm:prSet presAssocID="{14BE6858-D89A-4EEC-A3F9-ABA5E5FFECE6}" presName="node" presStyleLbl="node1" presStyleIdx="0" presStyleCnt="6">
        <dgm:presLayoutVars>
          <dgm:bulletEnabled val="1"/>
        </dgm:presLayoutVars>
      </dgm:prSet>
      <dgm:spPr/>
    </dgm:pt>
    <dgm:pt modelId="{37A69368-D3DD-4075-9C90-707D9D240578}" type="pres">
      <dgm:prSet presAssocID="{3DA9A030-5FA6-44B9-916D-4BC6C990C69E}" presName="sibTrans" presStyleCnt="0"/>
      <dgm:spPr/>
    </dgm:pt>
    <dgm:pt modelId="{BB717728-9511-497F-8F9C-72A308C54AA8}" type="pres">
      <dgm:prSet presAssocID="{B3A393DB-BB5D-4F52-AE39-F39A86F0310E}" presName="node" presStyleLbl="node1" presStyleIdx="1" presStyleCnt="6">
        <dgm:presLayoutVars>
          <dgm:bulletEnabled val="1"/>
        </dgm:presLayoutVars>
      </dgm:prSet>
      <dgm:spPr/>
    </dgm:pt>
    <dgm:pt modelId="{0C842CDA-33A3-4044-B083-47FED93B9B1F}" type="pres">
      <dgm:prSet presAssocID="{3304E530-CE3A-4FBF-A516-6BFE458C6247}" presName="sibTrans" presStyleCnt="0"/>
      <dgm:spPr/>
    </dgm:pt>
    <dgm:pt modelId="{41FC0D81-D155-4A13-B8AA-684FBE75FF3D}" type="pres">
      <dgm:prSet presAssocID="{F9DF5A6A-1F22-43DF-878F-F2FE33CFB292}" presName="node" presStyleLbl="node1" presStyleIdx="2" presStyleCnt="6">
        <dgm:presLayoutVars>
          <dgm:bulletEnabled val="1"/>
        </dgm:presLayoutVars>
      </dgm:prSet>
      <dgm:spPr/>
    </dgm:pt>
    <dgm:pt modelId="{C7B13AE3-15AF-4886-AEC3-373C31D459C1}" type="pres">
      <dgm:prSet presAssocID="{6B6DCF40-BECA-4E75-872D-A380ABF797F9}" presName="sibTrans" presStyleCnt="0"/>
      <dgm:spPr/>
    </dgm:pt>
    <dgm:pt modelId="{3DD8D044-4871-45C0-B234-8814FC1AF58D}" type="pres">
      <dgm:prSet presAssocID="{694E959C-16EF-4106-9926-BEC48ED6B440}" presName="node" presStyleLbl="node1" presStyleIdx="3" presStyleCnt="6">
        <dgm:presLayoutVars>
          <dgm:bulletEnabled val="1"/>
        </dgm:presLayoutVars>
      </dgm:prSet>
      <dgm:spPr/>
    </dgm:pt>
    <dgm:pt modelId="{8747901F-B395-4099-BB84-212F8151E653}" type="pres">
      <dgm:prSet presAssocID="{E9C22AB9-BCE5-48AE-8EAF-7D3DC5165F7B}" presName="sibTrans" presStyleCnt="0"/>
      <dgm:spPr/>
    </dgm:pt>
    <dgm:pt modelId="{CD0E95B8-262E-49A8-81EC-7D3D40279F28}" type="pres">
      <dgm:prSet presAssocID="{E517C4D4-29A7-479B-B073-20429DBEB50E}" presName="node" presStyleLbl="node1" presStyleIdx="4" presStyleCnt="6">
        <dgm:presLayoutVars>
          <dgm:bulletEnabled val="1"/>
        </dgm:presLayoutVars>
      </dgm:prSet>
      <dgm:spPr/>
    </dgm:pt>
    <dgm:pt modelId="{EAADEF50-5FAF-44F8-B757-7A4ED6522725}" type="pres">
      <dgm:prSet presAssocID="{D221BAFB-0392-4796-8ADD-DAE67B2A63D6}" presName="sibTrans" presStyleCnt="0"/>
      <dgm:spPr/>
    </dgm:pt>
    <dgm:pt modelId="{7FC6F0A6-D9A1-49E8-BC86-B717B0413615}" type="pres">
      <dgm:prSet presAssocID="{84F46A45-BCAC-4EEB-826F-7387A839486A}" presName="node" presStyleLbl="node1" presStyleIdx="5" presStyleCnt="6">
        <dgm:presLayoutVars>
          <dgm:bulletEnabled val="1"/>
        </dgm:presLayoutVars>
      </dgm:prSet>
      <dgm:spPr/>
    </dgm:pt>
  </dgm:ptLst>
  <dgm:cxnLst>
    <dgm:cxn modelId="{29AFBF22-EDA3-464D-84DC-6B6F472453AB}" type="presOf" srcId="{14BE6858-D89A-4EEC-A3F9-ABA5E5FFECE6}" destId="{B120C1A8-56C2-471C-B34F-160EBAB927CE}" srcOrd="0" destOrd="0" presId="urn:microsoft.com/office/officeart/2005/8/layout/default"/>
    <dgm:cxn modelId="{9E2A432E-6C22-488E-A071-324308321532}" srcId="{33A0940C-E8B0-4B53-9574-349CCC739346}" destId="{E517C4D4-29A7-479B-B073-20429DBEB50E}" srcOrd="4" destOrd="0" parTransId="{841EE591-C733-48CA-8B7A-37F09BBF7258}" sibTransId="{D221BAFB-0392-4796-8ADD-DAE67B2A63D6}"/>
    <dgm:cxn modelId="{9B075E6D-3055-4656-A4EE-BDDFA01EDD21}" type="presOf" srcId="{F9DF5A6A-1F22-43DF-878F-F2FE33CFB292}" destId="{41FC0D81-D155-4A13-B8AA-684FBE75FF3D}" srcOrd="0" destOrd="0" presId="urn:microsoft.com/office/officeart/2005/8/layout/default"/>
    <dgm:cxn modelId="{68E47C57-F0B2-41A8-8E93-14C9F04C0B47}" type="presOf" srcId="{33A0940C-E8B0-4B53-9574-349CCC739346}" destId="{80A0DD06-BCB2-446C-9C6D-C55AF5AB9BBE}" srcOrd="0" destOrd="0" presId="urn:microsoft.com/office/officeart/2005/8/layout/default"/>
    <dgm:cxn modelId="{B6BEF197-B67E-46FE-AAF7-54EC5B4BD0DA}" type="presOf" srcId="{E517C4D4-29A7-479B-B073-20429DBEB50E}" destId="{CD0E95B8-262E-49A8-81EC-7D3D40279F28}" srcOrd="0" destOrd="0" presId="urn:microsoft.com/office/officeart/2005/8/layout/default"/>
    <dgm:cxn modelId="{F9ADC69E-8E2D-42CA-8F5B-016E3C6DD975}" srcId="{33A0940C-E8B0-4B53-9574-349CCC739346}" destId="{14BE6858-D89A-4EEC-A3F9-ABA5E5FFECE6}" srcOrd="0" destOrd="0" parTransId="{877D4A08-4E44-49D3-B1B8-02DA9DA8DC30}" sibTransId="{3DA9A030-5FA6-44B9-916D-4BC6C990C69E}"/>
    <dgm:cxn modelId="{545EDBB5-DA53-4BAF-8A08-68D3360F6F98}" type="presOf" srcId="{84F46A45-BCAC-4EEB-826F-7387A839486A}" destId="{7FC6F0A6-D9A1-49E8-BC86-B717B0413615}" srcOrd="0" destOrd="0" presId="urn:microsoft.com/office/officeart/2005/8/layout/default"/>
    <dgm:cxn modelId="{0BC94EBB-6A81-40A1-ADBB-F5F31DD526BA}" srcId="{33A0940C-E8B0-4B53-9574-349CCC739346}" destId="{84F46A45-BCAC-4EEB-826F-7387A839486A}" srcOrd="5" destOrd="0" parTransId="{BB34B1A4-1370-443A-8BC5-4B77C68A2959}" sibTransId="{3DD5746E-3D18-48FA-9D20-D5A83A166E94}"/>
    <dgm:cxn modelId="{BCA259BC-793E-4354-A0D5-75932D1DCF58}" srcId="{33A0940C-E8B0-4B53-9574-349CCC739346}" destId="{B3A393DB-BB5D-4F52-AE39-F39A86F0310E}" srcOrd="1" destOrd="0" parTransId="{ECA0CDFB-24B1-4B88-AE36-11929BBD729F}" sibTransId="{3304E530-CE3A-4FBF-A516-6BFE458C6247}"/>
    <dgm:cxn modelId="{EBE383C4-3FA5-490E-918A-F9BD1A8B2F8F}" type="presOf" srcId="{B3A393DB-BB5D-4F52-AE39-F39A86F0310E}" destId="{BB717728-9511-497F-8F9C-72A308C54AA8}" srcOrd="0" destOrd="0" presId="urn:microsoft.com/office/officeart/2005/8/layout/default"/>
    <dgm:cxn modelId="{9C9195E0-BB26-42D6-BAB0-130C32FCED2D}" srcId="{33A0940C-E8B0-4B53-9574-349CCC739346}" destId="{694E959C-16EF-4106-9926-BEC48ED6B440}" srcOrd="3" destOrd="0" parTransId="{C8DB5999-8680-4284-B10A-C57DB13A5E70}" sibTransId="{E9C22AB9-BCE5-48AE-8EAF-7D3DC5165F7B}"/>
    <dgm:cxn modelId="{4615CDF0-4916-4A8A-88C8-7EB9DE954B4B}" type="presOf" srcId="{694E959C-16EF-4106-9926-BEC48ED6B440}" destId="{3DD8D044-4871-45C0-B234-8814FC1AF58D}" srcOrd="0" destOrd="0" presId="urn:microsoft.com/office/officeart/2005/8/layout/default"/>
    <dgm:cxn modelId="{4DAF8CF7-BF72-4B63-9AEE-2B72BD56772C}" srcId="{33A0940C-E8B0-4B53-9574-349CCC739346}" destId="{F9DF5A6A-1F22-43DF-878F-F2FE33CFB292}" srcOrd="2" destOrd="0" parTransId="{E11FB0D0-31FF-4DB3-A118-BF23E6EC6928}" sibTransId="{6B6DCF40-BECA-4E75-872D-A380ABF797F9}"/>
    <dgm:cxn modelId="{D18FDD7E-C8C9-404C-B4DF-74A0CD17AF1A}" type="presParOf" srcId="{80A0DD06-BCB2-446C-9C6D-C55AF5AB9BBE}" destId="{B120C1A8-56C2-471C-B34F-160EBAB927CE}" srcOrd="0" destOrd="0" presId="urn:microsoft.com/office/officeart/2005/8/layout/default"/>
    <dgm:cxn modelId="{198F3FD9-3092-42A2-95B0-6C2F56713AEC}" type="presParOf" srcId="{80A0DD06-BCB2-446C-9C6D-C55AF5AB9BBE}" destId="{37A69368-D3DD-4075-9C90-707D9D240578}" srcOrd="1" destOrd="0" presId="urn:microsoft.com/office/officeart/2005/8/layout/default"/>
    <dgm:cxn modelId="{C03057E7-10CE-4F20-B5BF-29843FEA1076}" type="presParOf" srcId="{80A0DD06-BCB2-446C-9C6D-C55AF5AB9BBE}" destId="{BB717728-9511-497F-8F9C-72A308C54AA8}" srcOrd="2" destOrd="0" presId="urn:microsoft.com/office/officeart/2005/8/layout/default"/>
    <dgm:cxn modelId="{6D4BD19C-529E-4AC6-A670-7D455110BBCA}" type="presParOf" srcId="{80A0DD06-BCB2-446C-9C6D-C55AF5AB9BBE}" destId="{0C842CDA-33A3-4044-B083-47FED93B9B1F}" srcOrd="3" destOrd="0" presId="urn:microsoft.com/office/officeart/2005/8/layout/default"/>
    <dgm:cxn modelId="{411C1D27-CB62-4A95-8804-37B39A362AF7}" type="presParOf" srcId="{80A0DD06-BCB2-446C-9C6D-C55AF5AB9BBE}" destId="{41FC0D81-D155-4A13-B8AA-684FBE75FF3D}" srcOrd="4" destOrd="0" presId="urn:microsoft.com/office/officeart/2005/8/layout/default"/>
    <dgm:cxn modelId="{733BCF2D-8F37-4F9E-BF73-D7D80A634E33}" type="presParOf" srcId="{80A0DD06-BCB2-446C-9C6D-C55AF5AB9BBE}" destId="{C7B13AE3-15AF-4886-AEC3-373C31D459C1}" srcOrd="5" destOrd="0" presId="urn:microsoft.com/office/officeart/2005/8/layout/default"/>
    <dgm:cxn modelId="{859117A4-EFD4-4DB0-B462-3DB3F7AC052D}" type="presParOf" srcId="{80A0DD06-BCB2-446C-9C6D-C55AF5AB9BBE}" destId="{3DD8D044-4871-45C0-B234-8814FC1AF58D}" srcOrd="6" destOrd="0" presId="urn:microsoft.com/office/officeart/2005/8/layout/default"/>
    <dgm:cxn modelId="{43DE31B0-D202-4932-B33D-4B8FC90094FF}" type="presParOf" srcId="{80A0DD06-BCB2-446C-9C6D-C55AF5AB9BBE}" destId="{8747901F-B395-4099-BB84-212F8151E653}" srcOrd="7" destOrd="0" presId="urn:microsoft.com/office/officeart/2005/8/layout/default"/>
    <dgm:cxn modelId="{634A9DA6-056A-4784-A2D8-E814CCFAB793}" type="presParOf" srcId="{80A0DD06-BCB2-446C-9C6D-C55AF5AB9BBE}" destId="{CD0E95B8-262E-49A8-81EC-7D3D40279F28}" srcOrd="8" destOrd="0" presId="urn:microsoft.com/office/officeart/2005/8/layout/default"/>
    <dgm:cxn modelId="{612EB583-FFC7-474B-9B62-3306FBF62055}" type="presParOf" srcId="{80A0DD06-BCB2-446C-9C6D-C55AF5AB9BBE}" destId="{EAADEF50-5FAF-44F8-B757-7A4ED6522725}" srcOrd="9" destOrd="0" presId="urn:microsoft.com/office/officeart/2005/8/layout/default"/>
    <dgm:cxn modelId="{BCA1FC8B-FC9B-4DC7-B748-BC958EB80F0F}" type="presParOf" srcId="{80A0DD06-BCB2-446C-9C6D-C55AF5AB9BBE}" destId="{7FC6F0A6-D9A1-49E8-BC86-B717B0413615}"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EBD21-2C30-433A-9223-7877DB35D253}"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D61F596B-CF29-41BA-8E02-125C38FD801D}">
      <dgm:prSet phldrT="[Texte]"/>
      <dgm:spPr/>
      <dgm:t>
        <a:bodyPr/>
        <a:lstStyle/>
        <a:p>
          <a:pPr>
            <a:defRPr b="1"/>
          </a:pPr>
          <a:r>
            <a:rPr lang="fr-FR" dirty="0"/>
            <a:t>Prompt 1 – Grille critériée pour évaluer</a:t>
          </a:r>
        </a:p>
      </dgm:t>
    </dgm:pt>
    <dgm:pt modelId="{3A5400EA-9D63-4E3D-A0E2-7A9DADC4FB18}" type="parTrans" cxnId="{1348AE35-FD02-4F9C-938B-CDEB988EBF6B}">
      <dgm:prSet/>
      <dgm:spPr/>
      <dgm:t>
        <a:bodyPr/>
        <a:lstStyle/>
        <a:p>
          <a:endParaRPr lang="fr-FR"/>
        </a:p>
      </dgm:t>
    </dgm:pt>
    <dgm:pt modelId="{1EE7DDF2-2B68-429B-BF65-260370C82A65}" type="sibTrans" cxnId="{1348AE35-FD02-4F9C-938B-CDEB988EBF6B}">
      <dgm:prSet/>
      <dgm:spPr/>
      <dgm:t>
        <a:bodyPr/>
        <a:lstStyle/>
        <a:p>
          <a:endParaRPr lang="fr-FR"/>
        </a:p>
      </dgm:t>
    </dgm:pt>
    <dgm:pt modelId="{EDCAD38B-C69F-4703-A9B6-F398778797E2}">
      <dgm:prSet phldrT="[Texte]"/>
      <dgm:spPr/>
      <dgm:t>
        <a:bodyPr/>
        <a:lstStyle/>
        <a:p>
          <a:r>
            <a:rPr lang="fr-FR" dirty="0"/>
            <a:t>Voici des documents de cadrage, ainsi que des mémoires.</a:t>
          </a:r>
          <a:br>
            <a:rPr lang="fr-FR" dirty="0"/>
          </a:br>
          <a:r>
            <a:rPr lang="fr-FR" dirty="0"/>
            <a:t>Propose-moi une grille critériée d'évaluation pour les mémoires.</a:t>
          </a:r>
        </a:p>
      </dgm:t>
    </dgm:pt>
    <dgm:pt modelId="{584E691A-B559-40D2-87C0-C47CB9550E1F}" type="parTrans" cxnId="{AA2514A7-35EB-4EA3-BB4B-8DA1910C0A99}">
      <dgm:prSet/>
      <dgm:spPr/>
      <dgm:t>
        <a:bodyPr/>
        <a:lstStyle/>
        <a:p>
          <a:endParaRPr lang="fr-FR"/>
        </a:p>
      </dgm:t>
    </dgm:pt>
    <dgm:pt modelId="{45AAC454-A062-4945-816C-B2D5E533A0CB}" type="sibTrans" cxnId="{AA2514A7-35EB-4EA3-BB4B-8DA1910C0A99}">
      <dgm:prSet/>
      <dgm:spPr/>
      <dgm:t>
        <a:bodyPr/>
        <a:lstStyle/>
        <a:p>
          <a:endParaRPr lang="fr-FR"/>
        </a:p>
      </dgm:t>
    </dgm:pt>
    <dgm:pt modelId="{996DA6C4-8F5D-41CC-8882-A61C49523A8F}">
      <dgm:prSet/>
      <dgm:spPr/>
      <dgm:t>
        <a:bodyPr/>
        <a:lstStyle/>
        <a:p>
          <a:pPr>
            <a:defRPr b="1"/>
          </a:pPr>
          <a:r>
            <a:rPr lang="fr-FR" b="1" dirty="0"/>
            <a:t>Prompt 2 – Synthèse et questions</a:t>
          </a:r>
        </a:p>
      </dgm:t>
    </dgm:pt>
    <dgm:pt modelId="{BE7597B9-4517-472B-B7C7-A1143EFCC9F4}" type="parTrans" cxnId="{4B4BE988-90FD-4F23-8D21-EC637BDB2AC5}">
      <dgm:prSet/>
      <dgm:spPr/>
      <dgm:t>
        <a:bodyPr/>
        <a:lstStyle/>
        <a:p>
          <a:endParaRPr lang="fr-FR"/>
        </a:p>
      </dgm:t>
    </dgm:pt>
    <dgm:pt modelId="{DCC7BD04-0B98-4AF1-ABD8-F7DA1AF47363}" type="sibTrans" cxnId="{4B4BE988-90FD-4F23-8D21-EC637BDB2AC5}">
      <dgm:prSet/>
      <dgm:spPr/>
      <dgm:t>
        <a:bodyPr/>
        <a:lstStyle/>
        <a:p>
          <a:endParaRPr lang="fr-FR"/>
        </a:p>
      </dgm:t>
    </dgm:pt>
    <dgm:pt modelId="{F5FB93B0-7DB0-4F85-825E-8CDB145F1BD1}">
      <dgm:prSet/>
      <dgm:spPr/>
      <dgm:t>
        <a:bodyPr/>
        <a:lstStyle/>
        <a:p>
          <a:r>
            <a:rPr lang="fr-FR"/>
            <a:t>Propose moi une synthèse des mémoires et des pistes de questions pour :</a:t>
          </a:r>
          <a:br>
            <a:rPr lang="fr-FR"/>
          </a:br>
          <a:r>
            <a:rPr lang="fr-FR">
              <a:effectLst/>
            </a:rPr>
            <a:t>AAA et MMM</a:t>
          </a:r>
          <a:br>
            <a:rPr lang="fr-FR">
              <a:effectLst/>
            </a:rPr>
          </a:br>
          <a:r>
            <a:rPr lang="fr-FR">
              <a:effectLst/>
            </a:rPr>
            <a:t>SSS et MMM</a:t>
          </a:r>
          <a:endParaRPr lang="fr-FR"/>
        </a:p>
      </dgm:t>
    </dgm:pt>
    <dgm:pt modelId="{37FDF95B-5261-4819-B4F0-853370ABD629}" type="parTrans" cxnId="{9662EE0A-4415-4716-821D-48A707B2B3D1}">
      <dgm:prSet/>
      <dgm:spPr/>
      <dgm:t>
        <a:bodyPr/>
        <a:lstStyle/>
        <a:p>
          <a:endParaRPr lang="fr-FR"/>
        </a:p>
      </dgm:t>
    </dgm:pt>
    <dgm:pt modelId="{6B635624-E8DE-48B8-91FD-BADA42FD6D04}" type="sibTrans" cxnId="{9662EE0A-4415-4716-821D-48A707B2B3D1}">
      <dgm:prSet/>
      <dgm:spPr/>
      <dgm:t>
        <a:bodyPr/>
        <a:lstStyle/>
        <a:p>
          <a:endParaRPr lang="fr-FR"/>
        </a:p>
      </dgm:t>
    </dgm:pt>
    <dgm:pt modelId="{8AD19361-6C6E-413D-A199-519A78D64DAA}">
      <dgm:prSet/>
      <dgm:spPr/>
      <dgm:t>
        <a:bodyPr/>
        <a:lstStyle/>
        <a:p>
          <a:pPr>
            <a:defRPr b="1"/>
          </a:pPr>
          <a:r>
            <a:rPr lang="fr-FR" b="1" dirty="0"/>
            <a:t>Prompt 3 – Analyse critique </a:t>
          </a:r>
        </a:p>
      </dgm:t>
    </dgm:pt>
    <dgm:pt modelId="{B4CE6C21-5429-4E1F-9A6D-B149B37EE968}" type="parTrans" cxnId="{99E117E5-05B5-43A0-AD24-F1071BF31B06}">
      <dgm:prSet/>
      <dgm:spPr/>
      <dgm:t>
        <a:bodyPr/>
        <a:lstStyle/>
        <a:p>
          <a:endParaRPr lang="fr-FR"/>
        </a:p>
      </dgm:t>
    </dgm:pt>
    <dgm:pt modelId="{05D808DB-346D-482D-A817-D680F99AC625}" type="sibTrans" cxnId="{99E117E5-05B5-43A0-AD24-F1071BF31B06}">
      <dgm:prSet/>
      <dgm:spPr/>
      <dgm:t>
        <a:bodyPr/>
        <a:lstStyle/>
        <a:p>
          <a:endParaRPr lang="fr-FR"/>
        </a:p>
      </dgm:t>
    </dgm:pt>
    <dgm:pt modelId="{30200185-BA2D-4051-97B5-95C39F407518}">
      <dgm:prSet/>
      <dgm:spPr/>
      <dgm:t>
        <a:bodyPr/>
        <a:lstStyle/>
        <a:p>
          <a:r>
            <a:rPr lang="fr-FR"/>
            <a:t>Propose moi une analyse critique des mémoires de :</a:t>
          </a:r>
          <a:br>
            <a:rPr lang="fr-FR"/>
          </a:br>
          <a:r>
            <a:rPr lang="fr-FR">
              <a:effectLst/>
            </a:rPr>
            <a:t>AAA et MMM</a:t>
          </a:r>
          <a:br>
            <a:rPr lang="fr-FR">
              <a:effectLst/>
            </a:rPr>
          </a:br>
          <a:r>
            <a:rPr lang="fr-FR">
              <a:effectLst/>
            </a:rPr>
            <a:t>SSS et MMM</a:t>
          </a:r>
          <a:endParaRPr lang="fr-FR"/>
        </a:p>
      </dgm:t>
    </dgm:pt>
    <dgm:pt modelId="{81DBB1FF-025F-44FB-BCC0-EF0F3782B497}" type="parTrans" cxnId="{CED621FF-F5A3-4F05-942D-635307B0AC9F}">
      <dgm:prSet/>
      <dgm:spPr/>
      <dgm:t>
        <a:bodyPr/>
        <a:lstStyle/>
        <a:p>
          <a:endParaRPr lang="fr-FR"/>
        </a:p>
      </dgm:t>
    </dgm:pt>
    <dgm:pt modelId="{D02D7CB0-1C99-4A0E-8AD2-D3E117668E08}" type="sibTrans" cxnId="{CED621FF-F5A3-4F05-942D-635307B0AC9F}">
      <dgm:prSet/>
      <dgm:spPr/>
      <dgm:t>
        <a:bodyPr/>
        <a:lstStyle/>
        <a:p>
          <a:endParaRPr lang="fr-FR"/>
        </a:p>
      </dgm:t>
    </dgm:pt>
    <dgm:pt modelId="{CFD37FAA-8871-4518-9EEB-EA044E591B12}">
      <dgm:prSet/>
      <dgm:spPr/>
      <dgm:t>
        <a:bodyPr/>
        <a:lstStyle/>
        <a:p>
          <a:pPr>
            <a:defRPr b="1"/>
          </a:pPr>
          <a:r>
            <a:rPr lang="fr-FR" b="1" dirty="0"/>
            <a:t>Prompt 4 – S’approprier/comprendre</a:t>
          </a:r>
        </a:p>
      </dgm:t>
    </dgm:pt>
    <dgm:pt modelId="{D338CE9C-14B2-4540-B92A-27DA75ED0034}" type="parTrans" cxnId="{D1621A32-EA67-469F-9F5D-D18145260EEE}">
      <dgm:prSet/>
      <dgm:spPr/>
      <dgm:t>
        <a:bodyPr/>
        <a:lstStyle/>
        <a:p>
          <a:endParaRPr lang="fr-FR"/>
        </a:p>
      </dgm:t>
    </dgm:pt>
    <dgm:pt modelId="{21886974-1A5B-40F6-8208-52892C32989F}" type="sibTrans" cxnId="{D1621A32-EA67-469F-9F5D-D18145260EEE}">
      <dgm:prSet/>
      <dgm:spPr/>
      <dgm:t>
        <a:bodyPr/>
        <a:lstStyle/>
        <a:p>
          <a:endParaRPr lang="fr-FR"/>
        </a:p>
      </dgm:t>
    </dgm:pt>
    <dgm:pt modelId="{FBB97864-75F6-4554-B7CA-13CF017B5E9C}">
      <dgm:prSet/>
      <dgm:spPr/>
      <dgm:t>
        <a:bodyPr/>
        <a:lstStyle/>
        <a:p>
          <a:r>
            <a:rPr lang="fr-FR" dirty="0"/>
            <a:t>Est ce que dans le travail de TTT et de LLL, il y a l'idée sous-jacente que la démonstration d'une propriété aide à comprendre cette propriété ?</a:t>
          </a:r>
        </a:p>
      </dgm:t>
    </dgm:pt>
    <dgm:pt modelId="{5803050D-20C0-496E-9AB3-83F7DD4BA712}" type="parTrans" cxnId="{6BF0123E-FBBA-45D2-AD1E-3FDAECFE722A}">
      <dgm:prSet/>
      <dgm:spPr/>
      <dgm:t>
        <a:bodyPr/>
        <a:lstStyle/>
        <a:p>
          <a:endParaRPr lang="fr-FR"/>
        </a:p>
      </dgm:t>
    </dgm:pt>
    <dgm:pt modelId="{4A0B1179-4F20-4E57-A11D-D595FE2CD477}" type="sibTrans" cxnId="{6BF0123E-FBBA-45D2-AD1E-3FDAECFE722A}">
      <dgm:prSet/>
      <dgm:spPr/>
      <dgm:t>
        <a:bodyPr/>
        <a:lstStyle/>
        <a:p>
          <a:endParaRPr lang="fr-FR"/>
        </a:p>
      </dgm:t>
    </dgm:pt>
    <dgm:pt modelId="{9A2297D2-F34C-44AB-9C90-C529D7F5B0D9}">
      <dgm:prSet/>
      <dgm:spPr/>
      <dgm:t>
        <a:bodyPr/>
        <a:lstStyle/>
        <a:p>
          <a:r>
            <a:rPr lang="fr-FR" dirty="0"/>
            <a:t>Prompt 5 – Analyse transversale</a:t>
          </a:r>
        </a:p>
      </dgm:t>
    </dgm:pt>
    <dgm:pt modelId="{C07A698F-5BE7-4EE6-88CB-6F316E29590D}" type="parTrans" cxnId="{52F83770-0A99-417F-8982-5DA740E550C5}">
      <dgm:prSet/>
      <dgm:spPr/>
      <dgm:t>
        <a:bodyPr/>
        <a:lstStyle/>
        <a:p>
          <a:endParaRPr lang="fr-FR"/>
        </a:p>
      </dgm:t>
    </dgm:pt>
    <dgm:pt modelId="{FB9DD9FF-4ABB-404C-90D0-7EDAA54D5D98}" type="sibTrans" cxnId="{52F83770-0A99-417F-8982-5DA740E550C5}">
      <dgm:prSet/>
      <dgm:spPr/>
      <dgm:t>
        <a:bodyPr/>
        <a:lstStyle/>
        <a:p>
          <a:endParaRPr lang="fr-FR"/>
        </a:p>
      </dgm:t>
    </dgm:pt>
    <dgm:pt modelId="{1B16EF28-1E41-4D4A-8A4D-9FA2B3AAB8CC}">
      <dgm:prSet/>
      <dgm:spPr/>
      <dgm:t>
        <a:bodyPr/>
        <a:lstStyle/>
        <a:p>
          <a:pPr>
            <a:buNone/>
          </a:pPr>
          <a:r>
            <a:rPr lang="fr-FR" b="0" i="0"/>
            <a:t>Propose moi une synthèse de tous les cadres théoriques mobilisés dans les mémoires.</a:t>
          </a:r>
          <a:endParaRPr lang="fr-FR" dirty="0"/>
        </a:p>
      </dgm:t>
    </dgm:pt>
    <dgm:pt modelId="{50003F01-83C6-4E27-96D8-65BDD361178A}" type="parTrans" cxnId="{9243A49A-A954-4580-9D6F-A641FCE622B2}">
      <dgm:prSet/>
      <dgm:spPr/>
      <dgm:t>
        <a:bodyPr/>
        <a:lstStyle/>
        <a:p>
          <a:endParaRPr lang="fr-FR"/>
        </a:p>
      </dgm:t>
    </dgm:pt>
    <dgm:pt modelId="{EEC75E23-DC78-4569-959E-4826B00F3813}" type="sibTrans" cxnId="{9243A49A-A954-4580-9D6F-A641FCE622B2}">
      <dgm:prSet/>
      <dgm:spPr/>
      <dgm:t>
        <a:bodyPr/>
        <a:lstStyle/>
        <a:p>
          <a:endParaRPr lang="fr-FR"/>
        </a:p>
      </dgm:t>
    </dgm:pt>
    <dgm:pt modelId="{95F889E0-7AC8-4BC5-8E7C-4B1CF5935863}" type="pres">
      <dgm:prSet presAssocID="{412EBD21-2C30-433A-9223-7877DB35D253}" presName="linear" presStyleCnt="0">
        <dgm:presLayoutVars>
          <dgm:dir/>
          <dgm:animLvl val="lvl"/>
          <dgm:resizeHandles val="exact"/>
        </dgm:presLayoutVars>
      </dgm:prSet>
      <dgm:spPr/>
    </dgm:pt>
    <dgm:pt modelId="{6CAC83C9-87D7-4AA7-A12C-C45D5C01F1F3}" type="pres">
      <dgm:prSet presAssocID="{D61F596B-CF29-41BA-8E02-125C38FD801D}" presName="parentLin" presStyleCnt="0"/>
      <dgm:spPr/>
    </dgm:pt>
    <dgm:pt modelId="{182B022E-56CC-4860-ACD2-FCA6860938D4}" type="pres">
      <dgm:prSet presAssocID="{D61F596B-CF29-41BA-8E02-125C38FD801D}" presName="parentLeftMargin" presStyleLbl="node1" presStyleIdx="0" presStyleCnt="5"/>
      <dgm:spPr/>
    </dgm:pt>
    <dgm:pt modelId="{766B8F92-E5F8-40A0-8456-F63F148494F8}" type="pres">
      <dgm:prSet presAssocID="{D61F596B-CF29-41BA-8E02-125C38FD801D}" presName="parentText" presStyleLbl="node1" presStyleIdx="0" presStyleCnt="5">
        <dgm:presLayoutVars>
          <dgm:chMax val="0"/>
          <dgm:bulletEnabled val="1"/>
        </dgm:presLayoutVars>
      </dgm:prSet>
      <dgm:spPr/>
    </dgm:pt>
    <dgm:pt modelId="{1E35288F-07DE-4577-899C-87E765CF6B54}" type="pres">
      <dgm:prSet presAssocID="{D61F596B-CF29-41BA-8E02-125C38FD801D}" presName="negativeSpace" presStyleCnt="0"/>
      <dgm:spPr/>
    </dgm:pt>
    <dgm:pt modelId="{C24A7590-1448-4664-998C-CD9911B6C0B6}" type="pres">
      <dgm:prSet presAssocID="{D61F596B-CF29-41BA-8E02-125C38FD801D}" presName="childText" presStyleLbl="conFgAcc1" presStyleIdx="0" presStyleCnt="5">
        <dgm:presLayoutVars>
          <dgm:bulletEnabled val="1"/>
        </dgm:presLayoutVars>
      </dgm:prSet>
      <dgm:spPr/>
    </dgm:pt>
    <dgm:pt modelId="{3A3768D3-AB16-48EB-9515-B1B27C0B6103}" type="pres">
      <dgm:prSet presAssocID="{1EE7DDF2-2B68-429B-BF65-260370C82A65}" presName="spaceBetweenRectangles" presStyleCnt="0"/>
      <dgm:spPr/>
    </dgm:pt>
    <dgm:pt modelId="{34DF5544-5D30-4856-A1E8-AF3FE05E71EB}" type="pres">
      <dgm:prSet presAssocID="{996DA6C4-8F5D-41CC-8882-A61C49523A8F}" presName="parentLin" presStyleCnt="0"/>
      <dgm:spPr/>
    </dgm:pt>
    <dgm:pt modelId="{8A70DDA6-239E-4E1A-A573-EFAA05E21AB3}" type="pres">
      <dgm:prSet presAssocID="{996DA6C4-8F5D-41CC-8882-A61C49523A8F}" presName="parentLeftMargin" presStyleLbl="node1" presStyleIdx="0" presStyleCnt="5"/>
      <dgm:spPr/>
    </dgm:pt>
    <dgm:pt modelId="{564DCA1E-7451-4D5A-94D4-1DDBBB3EA24A}" type="pres">
      <dgm:prSet presAssocID="{996DA6C4-8F5D-41CC-8882-A61C49523A8F}" presName="parentText" presStyleLbl="node1" presStyleIdx="1" presStyleCnt="5">
        <dgm:presLayoutVars>
          <dgm:chMax val="0"/>
          <dgm:bulletEnabled val="1"/>
        </dgm:presLayoutVars>
      </dgm:prSet>
      <dgm:spPr/>
    </dgm:pt>
    <dgm:pt modelId="{8C3AEDC3-7729-4236-ABD8-6038818674D6}" type="pres">
      <dgm:prSet presAssocID="{996DA6C4-8F5D-41CC-8882-A61C49523A8F}" presName="negativeSpace" presStyleCnt="0"/>
      <dgm:spPr/>
    </dgm:pt>
    <dgm:pt modelId="{03EAC4A3-8B5A-4227-A51D-CBC33B500485}" type="pres">
      <dgm:prSet presAssocID="{996DA6C4-8F5D-41CC-8882-A61C49523A8F}" presName="childText" presStyleLbl="conFgAcc1" presStyleIdx="1" presStyleCnt="5">
        <dgm:presLayoutVars>
          <dgm:bulletEnabled val="1"/>
        </dgm:presLayoutVars>
      </dgm:prSet>
      <dgm:spPr/>
    </dgm:pt>
    <dgm:pt modelId="{81F23C13-A615-4893-88AF-529C73EC75B8}" type="pres">
      <dgm:prSet presAssocID="{DCC7BD04-0B98-4AF1-ABD8-F7DA1AF47363}" presName="spaceBetweenRectangles" presStyleCnt="0"/>
      <dgm:spPr/>
    </dgm:pt>
    <dgm:pt modelId="{F2B319FC-1AE7-4176-9768-2605A16198D8}" type="pres">
      <dgm:prSet presAssocID="{8AD19361-6C6E-413D-A199-519A78D64DAA}" presName="parentLin" presStyleCnt="0"/>
      <dgm:spPr/>
    </dgm:pt>
    <dgm:pt modelId="{D3CC76C7-E7B3-40EE-8587-69D3C4D06868}" type="pres">
      <dgm:prSet presAssocID="{8AD19361-6C6E-413D-A199-519A78D64DAA}" presName="parentLeftMargin" presStyleLbl="node1" presStyleIdx="1" presStyleCnt="5"/>
      <dgm:spPr/>
    </dgm:pt>
    <dgm:pt modelId="{5903AB77-C5AC-491E-AC9F-9F71A67FA4CE}" type="pres">
      <dgm:prSet presAssocID="{8AD19361-6C6E-413D-A199-519A78D64DAA}" presName="parentText" presStyleLbl="node1" presStyleIdx="2" presStyleCnt="5">
        <dgm:presLayoutVars>
          <dgm:chMax val="0"/>
          <dgm:bulletEnabled val="1"/>
        </dgm:presLayoutVars>
      </dgm:prSet>
      <dgm:spPr/>
    </dgm:pt>
    <dgm:pt modelId="{3F33172A-2ABB-45C8-8D3D-FCAB9F1B7218}" type="pres">
      <dgm:prSet presAssocID="{8AD19361-6C6E-413D-A199-519A78D64DAA}" presName="negativeSpace" presStyleCnt="0"/>
      <dgm:spPr/>
    </dgm:pt>
    <dgm:pt modelId="{6381444A-B8F4-470A-A835-3A765CA82F81}" type="pres">
      <dgm:prSet presAssocID="{8AD19361-6C6E-413D-A199-519A78D64DAA}" presName="childText" presStyleLbl="conFgAcc1" presStyleIdx="2" presStyleCnt="5">
        <dgm:presLayoutVars>
          <dgm:bulletEnabled val="1"/>
        </dgm:presLayoutVars>
      </dgm:prSet>
      <dgm:spPr/>
    </dgm:pt>
    <dgm:pt modelId="{798B2D29-5CAB-4EA6-ACF1-1D6961336012}" type="pres">
      <dgm:prSet presAssocID="{05D808DB-346D-482D-A817-D680F99AC625}" presName="spaceBetweenRectangles" presStyleCnt="0"/>
      <dgm:spPr/>
    </dgm:pt>
    <dgm:pt modelId="{FB239C04-1B58-4274-BCA1-DBE53D86A77A}" type="pres">
      <dgm:prSet presAssocID="{CFD37FAA-8871-4518-9EEB-EA044E591B12}" presName="parentLin" presStyleCnt="0"/>
      <dgm:spPr/>
    </dgm:pt>
    <dgm:pt modelId="{881132FD-5D49-4C27-961C-AC33F3D689C4}" type="pres">
      <dgm:prSet presAssocID="{CFD37FAA-8871-4518-9EEB-EA044E591B12}" presName="parentLeftMargin" presStyleLbl="node1" presStyleIdx="2" presStyleCnt="5"/>
      <dgm:spPr/>
    </dgm:pt>
    <dgm:pt modelId="{EDB6B2F4-985F-485A-A36F-7D0E553D49F0}" type="pres">
      <dgm:prSet presAssocID="{CFD37FAA-8871-4518-9EEB-EA044E591B12}" presName="parentText" presStyleLbl="node1" presStyleIdx="3" presStyleCnt="5">
        <dgm:presLayoutVars>
          <dgm:chMax val="0"/>
          <dgm:bulletEnabled val="1"/>
        </dgm:presLayoutVars>
      </dgm:prSet>
      <dgm:spPr/>
    </dgm:pt>
    <dgm:pt modelId="{AAE04445-5B32-47D1-970A-586C435C28F1}" type="pres">
      <dgm:prSet presAssocID="{CFD37FAA-8871-4518-9EEB-EA044E591B12}" presName="negativeSpace" presStyleCnt="0"/>
      <dgm:spPr/>
    </dgm:pt>
    <dgm:pt modelId="{F46CC870-D157-4B6A-AF2E-A5122F803961}" type="pres">
      <dgm:prSet presAssocID="{CFD37FAA-8871-4518-9EEB-EA044E591B12}" presName="childText" presStyleLbl="conFgAcc1" presStyleIdx="3" presStyleCnt="5">
        <dgm:presLayoutVars>
          <dgm:bulletEnabled val="1"/>
        </dgm:presLayoutVars>
      </dgm:prSet>
      <dgm:spPr/>
    </dgm:pt>
    <dgm:pt modelId="{265804F4-58F4-4B0B-9EE4-A2D9E1DC15D0}" type="pres">
      <dgm:prSet presAssocID="{21886974-1A5B-40F6-8208-52892C32989F}" presName="spaceBetweenRectangles" presStyleCnt="0"/>
      <dgm:spPr/>
    </dgm:pt>
    <dgm:pt modelId="{C408E1DE-3105-4C73-B789-F665699A70D5}" type="pres">
      <dgm:prSet presAssocID="{9A2297D2-F34C-44AB-9C90-C529D7F5B0D9}" presName="parentLin" presStyleCnt="0"/>
      <dgm:spPr/>
    </dgm:pt>
    <dgm:pt modelId="{A0B6AC91-425C-423E-B8AC-9B912BAA29E2}" type="pres">
      <dgm:prSet presAssocID="{9A2297D2-F34C-44AB-9C90-C529D7F5B0D9}" presName="parentLeftMargin" presStyleLbl="node1" presStyleIdx="3" presStyleCnt="5"/>
      <dgm:spPr/>
    </dgm:pt>
    <dgm:pt modelId="{3EB9DD21-9396-4054-814C-930A03415A9B}" type="pres">
      <dgm:prSet presAssocID="{9A2297D2-F34C-44AB-9C90-C529D7F5B0D9}" presName="parentText" presStyleLbl="node1" presStyleIdx="4" presStyleCnt="5">
        <dgm:presLayoutVars>
          <dgm:chMax val="0"/>
          <dgm:bulletEnabled val="1"/>
        </dgm:presLayoutVars>
      </dgm:prSet>
      <dgm:spPr/>
    </dgm:pt>
    <dgm:pt modelId="{348367A8-5691-4AA6-9B9B-F9E654119C72}" type="pres">
      <dgm:prSet presAssocID="{9A2297D2-F34C-44AB-9C90-C529D7F5B0D9}" presName="negativeSpace" presStyleCnt="0"/>
      <dgm:spPr/>
    </dgm:pt>
    <dgm:pt modelId="{129EC710-DB82-416F-8BA6-76D10A90DEE1}" type="pres">
      <dgm:prSet presAssocID="{9A2297D2-F34C-44AB-9C90-C529D7F5B0D9}" presName="childText" presStyleLbl="conFgAcc1" presStyleIdx="4" presStyleCnt="5">
        <dgm:presLayoutVars>
          <dgm:bulletEnabled val="1"/>
        </dgm:presLayoutVars>
      </dgm:prSet>
      <dgm:spPr/>
    </dgm:pt>
  </dgm:ptLst>
  <dgm:cxnLst>
    <dgm:cxn modelId="{9662EE0A-4415-4716-821D-48A707B2B3D1}" srcId="{996DA6C4-8F5D-41CC-8882-A61C49523A8F}" destId="{F5FB93B0-7DB0-4F85-825E-8CDB145F1BD1}" srcOrd="0" destOrd="0" parTransId="{37FDF95B-5261-4819-B4F0-853370ABD629}" sibTransId="{6B635624-E8DE-48B8-91FD-BADA42FD6D04}"/>
    <dgm:cxn modelId="{55B90020-AB1B-488D-9E44-B662FB561C5E}" type="presOf" srcId="{996DA6C4-8F5D-41CC-8882-A61C49523A8F}" destId="{564DCA1E-7451-4D5A-94D4-1DDBBB3EA24A}" srcOrd="1" destOrd="0" presId="urn:microsoft.com/office/officeart/2005/8/layout/list1"/>
    <dgm:cxn modelId="{77F14224-652B-4742-8A07-3C7D912E07CE}" type="presOf" srcId="{CFD37FAA-8871-4518-9EEB-EA044E591B12}" destId="{EDB6B2F4-985F-485A-A36F-7D0E553D49F0}" srcOrd="1" destOrd="0" presId="urn:microsoft.com/office/officeart/2005/8/layout/list1"/>
    <dgm:cxn modelId="{D1621A32-EA67-469F-9F5D-D18145260EEE}" srcId="{412EBD21-2C30-433A-9223-7877DB35D253}" destId="{CFD37FAA-8871-4518-9EEB-EA044E591B12}" srcOrd="3" destOrd="0" parTransId="{D338CE9C-14B2-4540-B92A-27DA75ED0034}" sibTransId="{21886974-1A5B-40F6-8208-52892C32989F}"/>
    <dgm:cxn modelId="{1348AE35-FD02-4F9C-938B-CDEB988EBF6B}" srcId="{412EBD21-2C30-433A-9223-7877DB35D253}" destId="{D61F596B-CF29-41BA-8E02-125C38FD801D}" srcOrd="0" destOrd="0" parTransId="{3A5400EA-9D63-4E3D-A0E2-7A9DADC4FB18}" sibTransId="{1EE7DDF2-2B68-429B-BF65-260370C82A65}"/>
    <dgm:cxn modelId="{F0541C36-7495-4514-B3F2-0720E16E1DA7}" type="presOf" srcId="{D61F596B-CF29-41BA-8E02-125C38FD801D}" destId="{182B022E-56CC-4860-ACD2-FCA6860938D4}" srcOrd="0" destOrd="0" presId="urn:microsoft.com/office/officeart/2005/8/layout/list1"/>
    <dgm:cxn modelId="{6BF0123E-FBBA-45D2-AD1E-3FDAECFE722A}" srcId="{CFD37FAA-8871-4518-9EEB-EA044E591B12}" destId="{FBB97864-75F6-4554-B7CA-13CF017B5E9C}" srcOrd="0" destOrd="0" parTransId="{5803050D-20C0-496E-9AB3-83F7DD4BA712}" sibTransId="{4A0B1179-4F20-4E57-A11D-D595FE2CD477}"/>
    <dgm:cxn modelId="{98D8F363-3867-42A1-A95C-E51EE225344B}" type="presOf" srcId="{EDCAD38B-C69F-4703-A9B6-F398778797E2}" destId="{C24A7590-1448-4664-998C-CD9911B6C0B6}" srcOrd="0" destOrd="0" presId="urn:microsoft.com/office/officeart/2005/8/layout/list1"/>
    <dgm:cxn modelId="{168B9265-EF20-45DE-AB4D-0AE71A22445E}" type="presOf" srcId="{9A2297D2-F34C-44AB-9C90-C529D7F5B0D9}" destId="{3EB9DD21-9396-4054-814C-930A03415A9B}" srcOrd="1" destOrd="0" presId="urn:microsoft.com/office/officeart/2005/8/layout/list1"/>
    <dgm:cxn modelId="{5D4A6B4D-78D5-4FC4-BE44-63D84DE5A932}" type="presOf" srcId="{D61F596B-CF29-41BA-8E02-125C38FD801D}" destId="{766B8F92-E5F8-40A0-8456-F63F148494F8}" srcOrd="1" destOrd="0" presId="urn:microsoft.com/office/officeart/2005/8/layout/list1"/>
    <dgm:cxn modelId="{52F83770-0A99-417F-8982-5DA740E550C5}" srcId="{412EBD21-2C30-433A-9223-7877DB35D253}" destId="{9A2297D2-F34C-44AB-9C90-C529D7F5B0D9}" srcOrd="4" destOrd="0" parTransId="{C07A698F-5BE7-4EE6-88CB-6F316E29590D}" sibTransId="{FB9DD9FF-4ABB-404C-90D0-7EDAA54D5D98}"/>
    <dgm:cxn modelId="{32B0095A-F3BD-4607-8560-78F5C5AD3B6F}" type="presOf" srcId="{FBB97864-75F6-4554-B7CA-13CF017B5E9C}" destId="{F46CC870-D157-4B6A-AF2E-A5122F803961}" srcOrd="0" destOrd="0" presId="urn:microsoft.com/office/officeart/2005/8/layout/list1"/>
    <dgm:cxn modelId="{4B4BE988-90FD-4F23-8D21-EC637BDB2AC5}" srcId="{412EBD21-2C30-433A-9223-7877DB35D253}" destId="{996DA6C4-8F5D-41CC-8882-A61C49523A8F}" srcOrd="1" destOrd="0" parTransId="{BE7597B9-4517-472B-B7C7-A1143EFCC9F4}" sibTransId="{DCC7BD04-0B98-4AF1-ABD8-F7DA1AF47363}"/>
    <dgm:cxn modelId="{FDA5948F-DAC0-4800-ADB3-AD10ED322E61}" type="presOf" srcId="{9A2297D2-F34C-44AB-9C90-C529D7F5B0D9}" destId="{A0B6AC91-425C-423E-B8AC-9B912BAA29E2}" srcOrd="0" destOrd="0" presId="urn:microsoft.com/office/officeart/2005/8/layout/list1"/>
    <dgm:cxn modelId="{3ADD9790-EFD4-4DE9-A78E-482F9E3A8FF9}" type="presOf" srcId="{CFD37FAA-8871-4518-9EEB-EA044E591B12}" destId="{881132FD-5D49-4C27-961C-AC33F3D689C4}" srcOrd="0" destOrd="0" presId="urn:microsoft.com/office/officeart/2005/8/layout/list1"/>
    <dgm:cxn modelId="{06991792-9CC4-4E76-931C-CFF7CFC596C0}" type="presOf" srcId="{8AD19361-6C6E-413D-A199-519A78D64DAA}" destId="{D3CC76C7-E7B3-40EE-8587-69D3C4D06868}" srcOrd="0" destOrd="0" presId="urn:microsoft.com/office/officeart/2005/8/layout/list1"/>
    <dgm:cxn modelId="{9243A49A-A954-4580-9D6F-A641FCE622B2}" srcId="{9A2297D2-F34C-44AB-9C90-C529D7F5B0D9}" destId="{1B16EF28-1E41-4D4A-8A4D-9FA2B3AAB8CC}" srcOrd="0" destOrd="0" parTransId="{50003F01-83C6-4E27-96D8-65BDD361178A}" sibTransId="{EEC75E23-DC78-4569-959E-4826B00F3813}"/>
    <dgm:cxn modelId="{AA2514A7-35EB-4EA3-BB4B-8DA1910C0A99}" srcId="{D61F596B-CF29-41BA-8E02-125C38FD801D}" destId="{EDCAD38B-C69F-4703-A9B6-F398778797E2}" srcOrd="0" destOrd="0" parTransId="{584E691A-B559-40D2-87C0-C47CB9550E1F}" sibTransId="{45AAC454-A062-4945-816C-B2D5E533A0CB}"/>
    <dgm:cxn modelId="{E918FEC1-4515-4284-9DA4-D47095760C51}" type="presOf" srcId="{8AD19361-6C6E-413D-A199-519A78D64DAA}" destId="{5903AB77-C5AC-491E-AC9F-9F71A67FA4CE}" srcOrd="1" destOrd="0" presId="urn:microsoft.com/office/officeart/2005/8/layout/list1"/>
    <dgm:cxn modelId="{A0B331C6-8620-40EE-BE35-C24976AAAC07}" type="presOf" srcId="{F5FB93B0-7DB0-4F85-825E-8CDB145F1BD1}" destId="{03EAC4A3-8B5A-4227-A51D-CBC33B500485}" srcOrd="0" destOrd="0" presId="urn:microsoft.com/office/officeart/2005/8/layout/list1"/>
    <dgm:cxn modelId="{082ED1CE-AB77-4A95-8353-56DC69385F1A}" type="presOf" srcId="{30200185-BA2D-4051-97B5-95C39F407518}" destId="{6381444A-B8F4-470A-A835-3A765CA82F81}" srcOrd="0" destOrd="0" presId="urn:microsoft.com/office/officeart/2005/8/layout/list1"/>
    <dgm:cxn modelId="{FCF6E4DD-1F64-4367-AAE2-614B7E5A03B1}" type="presOf" srcId="{996DA6C4-8F5D-41CC-8882-A61C49523A8F}" destId="{8A70DDA6-239E-4E1A-A573-EFAA05E21AB3}" srcOrd="0" destOrd="0" presId="urn:microsoft.com/office/officeart/2005/8/layout/list1"/>
    <dgm:cxn modelId="{99E117E5-05B5-43A0-AD24-F1071BF31B06}" srcId="{412EBD21-2C30-433A-9223-7877DB35D253}" destId="{8AD19361-6C6E-413D-A199-519A78D64DAA}" srcOrd="2" destOrd="0" parTransId="{B4CE6C21-5429-4E1F-9A6D-B149B37EE968}" sibTransId="{05D808DB-346D-482D-A817-D680F99AC625}"/>
    <dgm:cxn modelId="{E6F690F5-2D47-4C8C-A1C0-CE36B3FA3323}" type="presOf" srcId="{1B16EF28-1E41-4D4A-8A4D-9FA2B3AAB8CC}" destId="{129EC710-DB82-416F-8BA6-76D10A90DEE1}" srcOrd="0" destOrd="0" presId="urn:microsoft.com/office/officeart/2005/8/layout/list1"/>
    <dgm:cxn modelId="{CED621FF-F5A3-4F05-942D-635307B0AC9F}" srcId="{8AD19361-6C6E-413D-A199-519A78D64DAA}" destId="{30200185-BA2D-4051-97B5-95C39F407518}" srcOrd="0" destOrd="0" parTransId="{81DBB1FF-025F-44FB-BCC0-EF0F3782B497}" sibTransId="{D02D7CB0-1C99-4A0E-8AD2-D3E117668E08}"/>
    <dgm:cxn modelId="{109647FF-AEC5-4195-84E7-4E1373B259CC}" type="presOf" srcId="{412EBD21-2C30-433A-9223-7877DB35D253}" destId="{95F889E0-7AC8-4BC5-8E7C-4B1CF5935863}" srcOrd="0" destOrd="0" presId="urn:microsoft.com/office/officeart/2005/8/layout/list1"/>
    <dgm:cxn modelId="{8AFD9C2A-882C-462F-B29A-98B87A7E627A}" type="presParOf" srcId="{95F889E0-7AC8-4BC5-8E7C-4B1CF5935863}" destId="{6CAC83C9-87D7-4AA7-A12C-C45D5C01F1F3}" srcOrd="0" destOrd="0" presId="urn:microsoft.com/office/officeart/2005/8/layout/list1"/>
    <dgm:cxn modelId="{3BFDF301-C158-4822-9702-DFD76535F229}" type="presParOf" srcId="{6CAC83C9-87D7-4AA7-A12C-C45D5C01F1F3}" destId="{182B022E-56CC-4860-ACD2-FCA6860938D4}" srcOrd="0" destOrd="0" presId="urn:microsoft.com/office/officeart/2005/8/layout/list1"/>
    <dgm:cxn modelId="{34F40D3B-3F7E-432E-9AF6-4954CA11DF7D}" type="presParOf" srcId="{6CAC83C9-87D7-4AA7-A12C-C45D5C01F1F3}" destId="{766B8F92-E5F8-40A0-8456-F63F148494F8}" srcOrd="1" destOrd="0" presId="urn:microsoft.com/office/officeart/2005/8/layout/list1"/>
    <dgm:cxn modelId="{F18001CA-399A-4744-ACDF-93E0FF4035EE}" type="presParOf" srcId="{95F889E0-7AC8-4BC5-8E7C-4B1CF5935863}" destId="{1E35288F-07DE-4577-899C-87E765CF6B54}" srcOrd="1" destOrd="0" presId="urn:microsoft.com/office/officeart/2005/8/layout/list1"/>
    <dgm:cxn modelId="{C2E50650-D2AA-4553-811A-70E2608CD472}" type="presParOf" srcId="{95F889E0-7AC8-4BC5-8E7C-4B1CF5935863}" destId="{C24A7590-1448-4664-998C-CD9911B6C0B6}" srcOrd="2" destOrd="0" presId="urn:microsoft.com/office/officeart/2005/8/layout/list1"/>
    <dgm:cxn modelId="{2D6F3E80-3F1D-452A-BF2B-39276D87F745}" type="presParOf" srcId="{95F889E0-7AC8-4BC5-8E7C-4B1CF5935863}" destId="{3A3768D3-AB16-48EB-9515-B1B27C0B6103}" srcOrd="3" destOrd="0" presId="urn:microsoft.com/office/officeart/2005/8/layout/list1"/>
    <dgm:cxn modelId="{0016D885-2150-40E5-BC6C-9719A2FB3D7A}" type="presParOf" srcId="{95F889E0-7AC8-4BC5-8E7C-4B1CF5935863}" destId="{34DF5544-5D30-4856-A1E8-AF3FE05E71EB}" srcOrd="4" destOrd="0" presId="urn:microsoft.com/office/officeart/2005/8/layout/list1"/>
    <dgm:cxn modelId="{02CBF9D2-7DE6-485E-9666-37AE4BCABE16}" type="presParOf" srcId="{34DF5544-5D30-4856-A1E8-AF3FE05E71EB}" destId="{8A70DDA6-239E-4E1A-A573-EFAA05E21AB3}" srcOrd="0" destOrd="0" presId="urn:microsoft.com/office/officeart/2005/8/layout/list1"/>
    <dgm:cxn modelId="{5D6E3D31-693E-4D42-B0A3-87EE7E829614}" type="presParOf" srcId="{34DF5544-5D30-4856-A1E8-AF3FE05E71EB}" destId="{564DCA1E-7451-4D5A-94D4-1DDBBB3EA24A}" srcOrd="1" destOrd="0" presId="urn:microsoft.com/office/officeart/2005/8/layout/list1"/>
    <dgm:cxn modelId="{AEB2C68C-27F9-4CE2-A583-C4C5C5310E93}" type="presParOf" srcId="{95F889E0-7AC8-4BC5-8E7C-4B1CF5935863}" destId="{8C3AEDC3-7729-4236-ABD8-6038818674D6}" srcOrd="5" destOrd="0" presId="urn:microsoft.com/office/officeart/2005/8/layout/list1"/>
    <dgm:cxn modelId="{91C66B8B-D5DE-489B-BE85-F500796F0021}" type="presParOf" srcId="{95F889E0-7AC8-4BC5-8E7C-4B1CF5935863}" destId="{03EAC4A3-8B5A-4227-A51D-CBC33B500485}" srcOrd="6" destOrd="0" presId="urn:microsoft.com/office/officeart/2005/8/layout/list1"/>
    <dgm:cxn modelId="{8E7E5ADA-CA23-4175-9D89-D24031729815}" type="presParOf" srcId="{95F889E0-7AC8-4BC5-8E7C-4B1CF5935863}" destId="{81F23C13-A615-4893-88AF-529C73EC75B8}" srcOrd="7" destOrd="0" presId="urn:microsoft.com/office/officeart/2005/8/layout/list1"/>
    <dgm:cxn modelId="{BEEA674D-C42D-4311-A5F3-3F1FECD665D9}" type="presParOf" srcId="{95F889E0-7AC8-4BC5-8E7C-4B1CF5935863}" destId="{F2B319FC-1AE7-4176-9768-2605A16198D8}" srcOrd="8" destOrd="0" presId="urn:microsoft.com/office/officeart/2005/8/layout/list1"/>
    <dgm:cxn modelId="{55A67817-B4A2-4D6C-8E19-E28D4DCC3B54}" type="presParOf" srcId="{F2B319FC-1AE7-4176-9768-2605A16198D8}" destId="{D3CC76C7-E7B3-40EE-8587-69D3C4D06868}" srcOrd="0" destOrd="0" presId="urn:microsoft.com/office/officeart/2005/8/layout/list1"/>
    <dgm:cxn modelId="{82709DA6-5DB3-42D9-AA18-A5DE05B3C697}" type="presParOf" srcId="{F2B319FC-1AE7-4176-9768-2605A16198D8}" destId="{5903AB77-C5AC-491E-AC9F-9F71A67FA4CE}" srcOrd="1" destOrd="0" presId="urn:microsoft.com/office/officeart/2005/8/layout/list1"/>
    <dgm:cxn modelId="{3B5A9353-3501-459E-965B-29B3E5E1FD99}" type="presParOf" srcId="{95F889E0-7AC8-4BC5-8E7C-4B1CF5935863}" destId="{3F33172A-2ABB-45C8-8D3D-FCAB9F1B7218}" srcOrd="9" destOrd="0" presId="urn:microsoft.com/office/officeart/2005/8/layout/list1"/>
    <dgm:cxn modelId="{BDEA0827-9BB4-4336-8657-7E370A6E46E4}" type="presParOf" srcId="{95F889E0-7AC8-4BC5-8E7C-4B1CF5935863}" destId="{6381444A-B8F4-470A-A835-3A765CA82F81}" srcOrd="10" destOrd="0" presId="urn:microsoft.com/office/officeart/2005/8/layout/list1"/>
    <dgm:cxn modelId="{B72D487A-8610-4006-BBD1-393573EB19DB}" type="presParOf" srcId="{95F889E0-7AC8-4BC5-8E7C-4B1CF5935863}" destId="{798B2D29-5CAB-4EA6-ACF1-1D6961336012}" srcOrd="11" destOrd="0" presId="urn:microsoft.com/office/officeart/2005/8/layout/list1"/>
    <dgm:cxn modelId="{9AB9E865-D69E-4263-983A-4A76C4319336}" type="presParOf" srcId="{95F889E0-7AC8-4BC5-8E7C-4B1CF5935863}" destId="{FB239C04-1B58-4274-BCA1-DBE53D86A77A}" srcOrd="12" destOrd="0" presId="urn:microsoft.com/office/officeart/2005/8/layout/list1"/>
    <dgm:cxn modelId="{4238FA99-3E38-4C7F-BE3F-E8257E00A5F2}" type="presParOf" srcId="{FB239C04-1B58-4274-BCA1-DBE53D86A77A}" destId="{881132FD-5D49-4C27-961C-AC33F3D689C4}" srcOrd="0" destOrd="0" presId="urn:microsoft.com/office/officeart/2005/8/layout/list1"/>
    <dgm:cxn modelId="{47EF111B-5DF4-46BD-8E40-67C8424206F4}" type="presParOf" srcId="{FB239C04-1B58-4274-BCA1-DBE53D86A77A}" destId="{EDB6B2F4-985F-485A-A36F-7D0E553D49F0}" srcOrd="1" destOrd="0" presId="urn:microsoft.com/office/officeart/2005/8/layout/list1"/>
    <dgm:cxn modelId="{9E320511-2DD2-4903-88D3-216C615E17F6}" type="presParOf" srcId="{95F889E0-7AC8-4BC5-8E7C-4B1CF5935863}" destId="{AAE04445-5B32-47D1-970A-586C435C28F1}" srcOrd="13" destOrd="0" presId="urn:microsoft.com/office/officeart/2005/8/layout/list1"/>
    <dgm:cxn modelId="{0118EFA4-BB10-44BF-8424-EE9EDBCEB3D0}" type="presParOf" srcId="{95F889E0-7AC8-4BC5-8E7C-4B1CF5935863}" destId="{F46CC870-D157-4B6A-AF2E-A5122F803961}" srcOrd="14" destOrd="0" presId="urn:microsoft.com/office/officeart/2005/8/layout/list1"/>
    <dgm:cxn modelId="{E9B86891-3A7C-4CBE-BB32-7446595FD308}" type="presParOf" srcId="{95F889E0-7AC8-4BC5-8E7C-4B1CF5935863}" destId="{265804F4-58F4-4B0B-9EE4-A2D9E1DC15D0}" srcOrd="15" destOrd="0" presId="urn:microsoft.com/office/officeart/2005/8/layout/list1"/>
    <dgm:cxn modelId="{D1B69212-38FE-46F3-8F24-8358B90B0ABC}" type="presParOf" srcId="{95F889E0-7AC8-4BC5-8E7C-4B1CF5935863}" destId="{C408E1DE-3105-4C73-B789-F665699A70D5}" srcOrd="16" destOrd="0" presId="urn:microsoft.com/office/officeart/2005/8/layout/list1"/>
    <dgm:cxn modelId="{D80F92CD-B8E6-4591-AA8F-ED15999AA665}" type="presParOf" srcId="{C408E1DE-3105-4C73-B789-F665699A70D5}" destId="{A0B6AC91-425C-423E-B8AC-9B912BAA29E2}" srcOrd="0" destOrd="0" presId="urn:microsoft.com/office/officeart/2005/8/layout/list1"/>
    <dgm:cxn modelId="{87108D14-A445-48D3-83E7-61D9566248D8}" type="presParOf" srcId="{C408E1DE-3105-4C73-B789-F665699A70D5}" destId="{3EB9DD21-9396-4054-814C-930A03415A9B}" srcOrd="1" destOrd="0" presId="urn:microsoft.com/office/officeart/2005/8/layout/list1"/>
    <dgm:cxn modelId="{52928FFE-6530-41F6-ACB3-6BA8D209D3B6}" type="presParOf" srcId="{95F889E0-7AC8-4BC5-8E7C-4B1CF5935863}" destId="{348367A8-5691-4AA6-9B9B-F9E654119C72}" srcOrd="17" destOrd="0" presId="urn:microsoft.com/office/officeart/2005/8/layout/list1"/>
    <dgm:cxn modelId="{7708102D-B93E-4937-B341-4CC7F9501196}" type="presParOf" srcId="{95F889E0-7AC8-4BC5-8E7C-4B1CF5935863}" destId="{129EC710-DB82-416F-8BA6-76D10A90DEE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AEF2AD-F5F2-4D59-B8C7-8214655EB9D7}" type="doc">
      <dgm:prSet loTypeId="urn:microsoft.com/office/officeart/2005/8/layout/vList5" loCatId="list" qsTypeId="urn:microsoft.com/office/officeart/2005/8/quickstyle/simple2" qsCatId="simple" csTypeId="urn:microsoft.com/office/officeart/2005/8/colors/colorful2" csCatId="colorful" phldr="1"/>
      <dgm:spPr/>
      <dgm:t>
        <a:bodyPr/>
        <a:lstStyle/>
        <a:p>
          <a:endParaRPr lang="fr-FR"/>
        </a:p>
      </dgm:t>
    </dgm:pt>
    <dgm:pt modelId="{6ABC1E3B-AAA3-484E-8303-A8436FA21E38}">
      <dgm:prSet phldrT="[Texte]"/>
      <dgm:spPr/>
      <dgm:t>
        <a:bodyPr/>
        <a:lstStyle/>
        <a:p>
          <a:r>
            <a:rPr lang="fr-FR" dirty="0"/>
            <a:t>Eléments du parcours et expériences</a:t>
          </a:r>
        </a:p>
      </dgm:t>
    </dgm:pt>
    <dgm:pt modelId="{15E535E9-0B33-4526-9B2A-2DBC59107867}" type="parTrans" cxnId="{801C478B-38B8-40FD-8238-19C896BF77A1}">
      <dgm:prSet/>
      <dgm:spPr/>
      <dgm:t>
        <a:bodyPr/>
        <a:lstStyle/>
        <a:p>
          <a:endParaRPr lang="fr-FR"/>
        </a:p>
      </dgm:t>
    </dgm:pt>
    <dgm:pt modelId="{574F4A4B-6F80-42F4-AEFE-3E486E122939}" type="sibTrans" cxnId="{801C478B-38B8-40FD-8238-19C896BF77A1}">
      <dgm:prSet/>
      <dgm:spPr/>
      <dgm:t>
        <a:bodyPr/>
        <a:lstStyle/>
        <a:p>
          <a:endParaRPr lang="fr-FR"/>
        </a:p>
      </dgm:t>
    </dgm:pt>
    <dgm:pt modelId="{A0C01B72-FAF1-47CB-8DF9-59ADD6492BB8}">
      <dgm:prSet phldrT="[Texte]"/>
      <dgm:spPr/>
      <dgm:t>
        <a:bodyPr/>
        <a:lstStyle/>
        <a:p>
          <a:r>
            <a:rPr lang="fr-FR" dirty="0"/>
            <a:t>5 minutes : présentation par le candidat</a:t>
          </a:r>
        </a:p>
      </dgm:t>
    </dgm:pt>
    <dgm:pt modelId="{4628F9B3-02D6-458E-862B-CD4C23C65334}" type="parTrans" cxnId="{D74473BF-E620-48A5-B191-0B8A4DAD3505}">
      <dgm:prSet/>
      <dgm:spPr/>
      <dgm:t>
        <a:bodyPr/>
        <a:lstStyle/>
        <a:p>
          <a:endParaRPr lang="fr-FR"/>
        </a:p>
      </dgm:t>
    </dgm:pt>
    <dgm:pt modelId="{9FFC4400-76F6-4B3B-AD6B-465AC47C8F3E}" type="sibTrans" cxnId="{D74473BF-E620-48A5-B191-0B8A4DAD3505}">
      <dgm:prSet/>
      <dgm:spPr/>
      <dgm:t>
        <a:bodyPr/>
        <a:lstStyle/>
        <a:p>
          <a:endParaRPr lang="fr-FR"/>
        </a:p>
      </dgm:t>
    </dgm:pt>
    <dgm:pt modelId="{4663FBBF-54B4-4E1F-A491-66194010C69D}">
      <dgm:prSet phldrT="[Texte]"/>
      <dgm:spPr/>
      <dgm:t>
        <a:bodyPr/>
        <a:lstStyle/>
        <a:p>
          <a:r>
            <a:rPr lang="fr-FR" dirty="0"/>
            <a:t>10 minutes : échange avec le jury</a:t>
          </a:r>
        </a:p>
      </dgm:t>
    </dgm:pt>
    <dgm:pt modelId="{012F76CF-E2DA-4E1C-BFE1-50C26F129939}" type="parTrans" cxnId="{148C3CEB-F101-475D-B00F-ABDCA731C566}">
      <dgm:prSet/>
      <dgm:spPr/>
      <dgm:t>
        <a:bodyPr/>
        <a:lstStyle/>
        <a:p>
          <a:endParaRPr lang="fr-FR"/>
        </a:p>
      </dgm:t>
    </dgm:pt>
    <dgm:pt modelId="{C3633CB9-590C-46B1-9D38-4BF413AFDFC1}" type="sibTrans" cxnId="{148C3CEB-F101-475D-B00F-ABDCA731C566}">
      <dgm:prSet/>
      <dgm:spPr/>
      <dgm:t>
        <a:bodyPr/>
        <a:lstStyle/>
        <a:p>
          <a:endParaRPr lang="fr-FR"/>
        </a:p>
      </dgm:t>
    </dgm:pt>
    <dgm:pt modelId="{39A0B3A1-A626-4A59-A754-0D45AF1F846B}">
      <dgm:prSet phldrT="[Texte]"/>
      <dgm:spPr/>
      <dgm:t>
        <a:bodyPr/>
        <a:lstStyle/>
        <a:p>
          <a:r>
            <a:rPr lang="fr-FR" dirty="0"/>
            <a:t>Mises en situation professionnel</a:t>
          </a:r>
        </a:p>
      </dgm:t>
    </dgm:pt>
    <dgm:pt modelId="{6445782D-0640-4787-9068-43647699DA56}" type="parTrans" cxnId="{7D188D7F-7318-499F-909F-5E458641D6F6}">
      <dgm:prSet/>
      <dgm:spPr/>
      <dgm:t>
        <a:bodyPr/>
        <a:lstStyle/>
        <a:p>
          <a:endParaRPr lang="fr-FR"/>
        </a:p>
      </dgm:t>
    </dgm:pt>
    <dgm:pt modelId="{1937393A-6C4F-4372-81EB-074A386912CC}" type="sibTrans" cxnId="{7D188D7F-7318-499F-909F-5E458641D6F6}">
      <dgm:prSet/>
      <dgm:spPr/>
      <dgm:t>
        <a:bodyPr/>
        <a:lstStyle/>
        <a:p>
          <a:endParaRPr lang="fr-FR"/>
        </a:p>
      </dgm:t>
    </dgm:pt>
    <dgm:pt modelId="{49985502-E3D8-4C5C-8538-E5EC3B1B5615}">
      <dgm:prSet phldrT="[Texte]"/>
      <dgm:spPr/>
      <dgm:t>
        <a:bodyPr/>
        <a:lstStyle/>
        <a:p>
          <a:r>
            <a:rPr lang="fr-FR" dirty="0"/>
            <a:t>10 minutes : situation d’enseignement</a:t>
          </a:r>
        </a:p>
      </dgm:t>
    </dgm:pt>
    <dgm:pt modelId="{3572C600-DFE6-4D2F-BD98-FF925F2BFACA}" type="parTrans" cxnId="{D0223E57-22C1-4DCE-A0EC-7FE8E818FDBC}">
      <dgm:prSet/>
      <dgm:spPr/>
      <dgm:t>
        <a:bodyPr/>
        <a:lstStyle/>
        <a:p>
          <a:endParaRPr lang="fr-FR"/>
        </a:p>
      </dgm:t>
    </dgm:pt>
    <dgm:pt modelId="{08BD9274-AB93-4D23-95EB-618766B5EEAF}" type="sibTrans" cxnId="{D0223E57-22C1-4DCE-A0EC-7FE8E818FDBC}">
      <dgm:prSet/>
      <dgm:spPr/>
      <dgm:t>
        <a:bodyPr/>
        <a:lstStyle/>
        <a:p>
          <a:endParaRPr lang="fr-FR"/>
        </a:p>
      </dgm:t>
    </dgm:pt>
    <dgm:pt modelId="{2E3804D9-3303-467E-BA00-5FB2CE032147}">
      <dgm:prSet phldrT="[Texte]"/>
      <dgm:spPr/>
      <dgm:t>
        <a:bodyPr/>
        <a:lstStyle/>
        <a:p>
          <a:r>
            <a:rPr lang="fr-FR" dirty="0"/>
            <a:t>10 minutes : situation de vie scolaire</a:t>
          </a:r>
        </a:p>
      </dgm:t>
    </dgm:pt>
    <dgm:pt modelId="{C3E2CD88-7FCC-47C7-B53A-3419146F88FE}" type="parTrans" cxnId="{CAE264A9-453A-411B-998E-A2189BD60D26}">
      <dgm:prSet/>
      <dgm:spPr/>
      <dgm:t>
        <a:bodyPr/>
        <a:lstStyle/>
        <a:p>
          <a:endParaRPr lang="fr-FR"/>
        </a:p>
      </dgm:t>
    </dgm:pt>
    <dgm:pt modelId="{ED0413BB-CFA2-45B9-BB99-B844460B1AB9}" type="sibTrans" cxnId="{CAE264A9-453A-411B-998E-A2189BD60D26}">
      <dgm:prSet/>
      <dgm:spPr/>
      <dgm:t>
        <a:bodyPr/>
        <a:lstStyle/>
        <a:p>
          <a:endParaRPr lang="fr-FR"/>
        </a:p>
      </dgm:t>
    </dgm:pt>
    <dgm:pt modelId="{A4ADFA30-C39F-47FA-BA4E-E2783D6D8FBB}" type="pres">
      <dgm:prSet presAssocID="{6EAEF2AD-F5F2-4D59-B8C7-8214655EB9D7}" presName="Name0" presStyleCnt="0">
        <dgm:presLayoutVars>
          <dgm:dir/>
          <dgm:animLvl val="lvl"/>
          <dgm:resizeHandles val="exact"/>
        </dgm:presLayoutVars>
      </dgm:prSet>
      <dgm:spPr/>
    </dgm:pt>
    <dgm:pt modelId="{A1BB9C0E-40C0-4955-BDF6-594AA84DBDF5}" type="pres">
      <dgm:prSet presAssocID="{6ABC1E3B-AAA3-484E-8303-A8436FA21E38}" presName="linNode" presStyleCnt="0"/>
      <dgm:spPr/>
    </dgm:pt>
    <dgm:pt modelId="{627D4B7C-71BC-4709-9416-EE4B86B33E90}" type="pres">
      <dgm:prSet presAssocID="{6ABC1E3B-AAA3-484E-8303-A8436FA21E38}" presName="parentText" presStyleLbl="node1" presStyleIdx="0" presStyleCnt="2">
        <dgm:presLayoutVars>
          <dgm:chMax val="1"/>
          <dgm:bulletEnabled val="1"/>
        </dgm:presLayoutVars>
      </dgm:prSet>
      <dgm:spPr/>
    </dgm:pt>
    <dgm:pt modelId="{C9479062-0B63-4662-9F1A-C6DA79C76DEE}" type="pres">
      <dgm:prSet presAssocID="{6ABC1E3B-AAA3-484E-8303-A8436FA21E38}" presName="descendantText" presStyleLbl="alignAccFollowNode1" presStyleIdx="0" presStyleCnt="2">
        <dgm:presLayoutVars>
          <dgm:bulletEnabled val="1"/>
        </dgm:presLayoutVars>
      </dgm:prSet>
      <dgm:spPr/>
    </dgm:pt>
    <dgm:pt modelId="{BFBF3883-D086-4B33-9B06-E97D7732A4B5}" type="pres">
      <dgm:prSet presAssocID="{574F4A4B-6F80-42F4-AEFE-3E486E122939}" presName="sp" presStyleCnt="0"/>
      <dgm:spPr/>
    </dgm:pt>
    <dgm:pt modelId="{0049EE03-DB23-49C1-AD57-1F3BD8F3ECC0}" type="pres">
      <dgm:prSet presAssocID="{39A0B3A1-A626-4A59-A754-0D45AF1F846B}" presName="linNode" presStyleCnt="0"/>
      <dgm:spPr/>
    </dgm:pt>
    <dgm:pt modelId="{D06195C9-CD2B-4964-82E8-3B1DBF10AF91}" type="pres">
      <dgm:prSet presAssocID="{39A0B3A1-A626-4A59-A754-0D45AF1F846B}" presName="parentText" presStyleLbl="node1" presStyleIdx="1" presStyleCnt="2">
        <dgm:presLayoutVars>
          <dgm:chMax val="1"/>
          <dgm:bulletEnabled val="1"/>
        </dgm:presLayoutVars>
      </dgm:prSet>
      <dgm:spPr/>
    </dgm:pt>
    <dgm:pt modelId="{B9677F9C-4C7F-4CA9-A317-E6A044E9ECCA}" type="pres">
      <dgm:prSet presAssocID="{39A0B3A1-A626-4A59-A754-0D45AF1F846B}" presName="descendantText" presStyleLbl="alignAccFollowNode1" presStyleIdx="1" presStyleCnt="2">
        <dgm:presLayoutVars>
          <dgm:bulletEnabled val="1"/>
        </dgm:presLayoutVars>
      </dgm:prSet>
      <dgm:spPr/>
    </dgm:pt>
  </dgm:ptLst>
  <dgm:cxnLst>
    <dgm:cxn modelId="{03F1BD0A-C4F4-477F-AE4B-1DF54F5D61BD}" type="presOf" srcId="{49985502-E3D8-4C5C-8538-E5EC3B1B5615}" destId="{B9677F9C-4C7F-4CA9-A317-E6A044E9ECCA}" srcOrd="0" destOrd="0" presId="urn:microsoft.com/office/officeart/2005/8/layout/vList5"/>
    <dgm:cxn modelId="{EE1B3124-4ADB-42EC-B837-F5F98755277A}" type="presOf" srcId="{A0C01B72-FAF1-47CB-8DF9-59ADD6492BB8}" destId="{C9479062-0B63-4662-9F1A-C6DA79C76DEE}" srcOrd="0" destOrd="0" presId="urn:microsoft.com/office/officeart/2005/8/layout/vList5"/>
    <dgm:cxn modelId="{C9B4B750-0F7E-4C31-B8DE-E11312AF6301}" type="presOf" srcId="{6EAEF2AD-F5F2-4D59-B8C7-8214655EB9D7}" destId="{A4ADFA30-C39F-47FA-BA4E-E2783D6D8FBB}" srcOrd="0" destOrd="0" presId="urn:microsoft.com/office/officeart/2005/8/layout/vList5"/>
    <dgm:cxn modelId="{35A58272-E3BC-488D-BE86-4D5ED90D956D}" type="presOf" srcId="{6ABC1E3B-AAA3-484E-8303-A8436FA21E38}" destId="{627D4B7C-71BC-4709-9416-EE4B86B33E90}" srcOrd="0" destOrd="0" presId="urn:microsoft.com/office/officeart/2005/8/layout/vList5"/>
    <dgm:cxn modelId="{D0223E57-22C1-4DCE-A0EC-7FE8E818FDBC}" srcId="{39A0B3A1-A626-4A59-A754-0D45AF1F846B}" destId="{49985502-E3D8-4C5C-8538-E5EC3B1B5615}" srcOrd="0" destOrd="0" parTransId="{3572C600-DFE6-4D2F-BD98-FF925F2BFACA}" sibTransId="{08BD9274-AB93-4D23-95EB-618766B5EEAF}"/>
    <dgm:cxn modelId="{7D188D7F-7318-499F-909F-5E458641D6F6}" srcId="{6EAEF2AD-F5F2-4D59-B8C7-8214655EB9D7}" destId="{39A0B3A1-A626-4A59-A754-0D45AF1F846B}" srcOrd="1" destOrd="0" parTransId="{6445782D-0640-4787-9068-43647699DA56}" sibTransId="{1937393A-6C4F-4372-81EB-074A386912CC}"/>
    <dgm:cxn modelId="{801C478B-38B8-40FD-8238-19C896BF77A1}" srcId="{6EAEF2AD-F5F2-4D59-B8C7-8214655EB9D7}" destId="{6ABC1E3B-AAA3-484E-8303-A8436FA21E38}" srcOrd="0" destOrd="0" parTransId="{15E535E9-0B33-4526-9B2A-2DBC59107867}" sibTransId="{574F4A4B-6F80-42F4-AEFE-3E486E122939}"/>
    <dgm:cxn modelId="{CF55E4A5-6298-4B95-B6BC-D7F168167612}" type="presOf" srcId="{2E3804D9-3303-467E-BA00-5FB2CE032147}" destId="{B9677F9C-4C7F-4CA9-A317-E6A044E9ECCA}" srcOrd="0" destOrd="1" presId="urn:microsoft.com/office/officeart/2005/8/layout/vList5"/>
    <dgm:cxn modelId="{CAE264A9-453A-411B-998E-A2189BD60D26}" srcId="{39A0B3A1-A626-4A59-A754-0D45AF1F846B}" destId="{2E3804D9-3303-467E-BA00-5FB2CE032147}" srcOrd="1" destOrd="0" parTransId="{C3E2CD88-7FCC-47C7-B53A-3419146F88FE}" sibTransId="{ED0413BB-CFA2-45B9-BB99-B844460B1AB9}"/>
    <dgm:cxn modelId="{B7DED9A9-8799-4A98-9247-5F5DFC52CD38}" type="presOf" srcId="{39A0B3A1-A626-4A59-A754-0D45AF1F846B}" destId="{D06195C9-CD2B-4964-82E8-3B1DBF10AF91}" srcOrd="0" destOrd="0" presId="urn:microsoft.com/office/officeart/2005/8/layout/vList5"/>
    <dgm:cxn modelId="{D74473BF-E620-48A5-B191-0B8A4DAD3505}" srcId="{6ABC1E3B-AAA3-484E-8303-A8436FA21E38}" destId="{A0C01B72-FAF1-47CB-8DF9-59ADD6492BB8}" srcOrd="0" destOrd="0" parTransId="{4628F9B3-02D6-458E-862B-CD4C23C65334}" sibTransId="{9FFC4400-76F6-4B3B-AD6B-465AC47C8F3E}"/>
    <dgm:cxn modelId="{148C3CEB-F101-475D-B00F-ABDCA731C566}" srcId="{6ABC1E3B-AAA3-484E-8303-A8436FA21E38}" destId="{4663FBBF-54B4-4E1F-A491-66194010C69D}" srcOrd="1" destOrd="0" parTransId="{012F76CF-E2DA-4E1C-BFE1-50C26F129939}" sibTransId="{C3633CB9-590C-46B1-9D38-4BF413AFDFC1}"/>
    <dgm:cxn modelId="{A2DAABFB-FC5C-4A60-BD86-BCDE68BB9AE7}" type="presOf" srcId="{4663FBBF-54B4-4E1F-A491-66194010C69D}" destId="{C9479062-0B63-4662-9F1A-C6DA79C76DEE}" srcOrd="0" destOrd="1" presId="urn:microsoft.com/office/officeart/2005/8/layout/vList5"/>
    <dgm:cxn modelId="{14890073-B981-496A-BAE9-3066BF287644}" type="presParOf" srcId="{A4ADFA30-C39F-47FA-BA4E-E2783D6D8FBB}" destId="{A1BB9C0E-40C0-4955-BDF6-594AA84DBDF5}" srcOrd="0" destOrd="0" presId="urn:microsoft.com/office/officeart/2005/8/layout/vList5"/>
    <dgm:cxn modelId="{7E19DDFE-764F-4B69-BF07-ECC7AEEDC53C}" type="presParOf" srcId="{A1BB9C0E-40C0-4955-BDF6-594AA84DBDF5}" destId="{627D4B7C-71BC-4709-9416-EE4B86B33E90}" srcOrd="0" destOrd="0" presId="urn:microsoft.com/office/officeart/2005/8/layout/vList5"/>
    <dgm:cxn modelId="{8F21DF96-6E4D-4B33-B44B-9648E4C4B195}" type="presParOf" srcId="{A1BB9C0E-40C0-4955-BDF6-594AA84DBDF5}" destId="{C9479062-0B63-4662-9F1A-C6DA79C76DEE}" srcOrd="1" destOrd="0" presId="urn:microsoft.com/office/officeart/2005/8/layout/vList5"/>
    <dgm:cxn modelId="{A1E875AD-8D89-4EFC-A884-201201769ED2}" type="presParOf" srcId="{A4ADFA30-C39F-47FA-BA4E-E2783D6D8FBB}" destId="{BFBF3883-D086-4B33-9B06-E97D7732A4B5}" srcOrd="1" destOrd="0" presId="urn:microsoft.com/office/officeart/2005/8/layout/vList5"/>
    <dgm:cxn modelId="{2E7F6DF6-68DC-4495-87E9-27068ECE65EA}" type="presParOf" srcId="{A4ADFA30-C39F-47FA-BA4E-E2783D6D8FBB}" destId="{0049EE03-DB23-49C1-AD57-1F3BD8F3ECC0}" srcOrd="2" destOrd="0" presId="urn:microsoft.com/office/officeart/2005/8/layout/vList5"/>
    <dgm:cxn modelId="{BB87806B-575B-4086-B3A8-254F5C95560A}" type="presParOf" srcId="{0049EE03-DB23-49C1-AD57-1F3BD8F3ECC0}" destId="{D06195C9-CD2B-4964-82E8-3B1DBF10AF91}" srcOrd="0" destOrd="0" presId="urn:microsoft.com/office/officeart/2005/8/layout/vList5"/>
    <dgm:cxn modelId="{5F0D7445-5771-431E-AE58-E846ECB42142}" type="presParOf" srcId="{0049EE03-DB23-49C1-AD57-1F3BD8F3ECC0}" destId="{B9677F9C-4C7F-4CA9-A317-E6A044E9ECC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20C1A8-56C2-471C-B34F-160EBAB927CE}">
      <dsp:nvSpPr>
        <dsp:cNvPr id="0" name=""/>
        <dsp:cNvSpPr/>
      </dsp:nvSpPr>
      <dsp:spPr>
        <a:xfrm>
          <a:off x="308796" y="2331"/>
          <a:ext cx="2173337" cy="13040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Utiliser et comparer plusieurs IA</a:t>
          </a:r>
          <a:endParaRPr lang="en-US" sz="1900" kern="1200"/>
        </a:p>
      </dsp:txBody>
      <dsp:txXfrm>
        <a:off x="308796" y="2331"/>
        <a:ext cx="2173337" cy="1304002"/>
      </dsp:txXfrm>
    </dsp:sp>
    <dsp:sp modelId="{BB717728-9511-497F-8F9C-72A308C54AA8}">
      <dsp:nvSpPr>
        <dsp:cNvPr id="0" name=""/>
        <dsp:cNvSpPr/>
      </dsp:nvSpPr>
      <dsp:spPr>
        <a:xfrm>
          <a:off x="2699466" y="2331"/>
          <a:ext cx="2173337" cy="13040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Enjeux environnementaux</a:t>
          </a:r>
          <a:endParaRPr lang="en-US" sz="1900" kern="1200"/>
        </a:p>
      </dsp:txBody>
      <dsp:txXfrm>
        <a:off x="2699466" y="2331"/>
        <a:ext cx="2173337" cy="1304002"/>
      </dsp:txXfrm>
    </dsp:sp>
    <dsp:sp modelId="{41FC0D81-D155-4A13-B8AA-684FBE75FF3D}">
      <dsp:nvSpPr>
        <dsp:cNvPr id="0" name=""/>
        <dsp:cNvSpPr/>
      </dsp:nvSpPr>
      <dsp:spPr>
        <a:xfrm>
          <a:off x="308796" y="1523667"/>
          <a:ext cx="2173337" cy="13040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Biais et hallucinations</a:t>
          </a:r>
          <a:endParaRPr lang="en-US" sz="1900" kern="1200"/>
        </a:p>
      </dsp:txBody>
      <dsp:txXfrm>
        <a:off x="308796" y="1523667"/>
        <a:ext cx="2173337" cy="1304002"/>
      </dsp:txXfrm>
    </dsp:sp>
    <dsp:sp modelId="{3DD8D044-4871-45C0-B234-8814FC1AF58D}">
      <dsp:nvSpPr>
        <dsp:cNvPr id="0" name=""/>
        <dsp:cNvSpPr/>
      </dsp:nvSpPr>
      <dsp:spPr>
        <a:xfrm>
          <a:off x="2699466" y="1523667"/>
          <a:ext cx="2173337" cy="13040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Travail humain invisible</a:t>
          </a:r>
          <a:endParaRPr lang="en-US" sz="1900" kern="1200"/>
        </a:p>
      </dsp:txBody>
      <dsp:txXfrm>
        <a:off x="2699466" y="1523667"/>
        <a:ext cx="2173337" cy="1304002"/>
      </dsp:txXfrm>
    </dsp:sp>
    <dsp:sp modelId="{CD0E95B8-262E-49A8-81EC-7D3D40279F28}">
      <dsp:nvSpPr>
        <dsp:cNvPr id="0" name=""/>
        <dsp:cNvSpPr/>
      </dsp:nvSpPr>
      <dsp:spPr>
        <a:xfrm>
          <a:off x="308796" y="3045003"/>
          <a:ext cx="2173337" cy="13040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Confidentialité des données envoyées</a:t>
          </a:r>
          <a:endParaRPr lang="en-US" sz="1900" kern="1200"/>
        </a:p>
      </dsp:txBody>
      <dsp:txXfrm>
        <a:off x="308796" y="3045003"/>
        <a:ext cx="2173337" cy="1304002"/>
      </dsp:txXfrm>
    </dsp:sp>
    <dsp:sp modelId="{7FC6F0A6-D9A1-49E8-BC86-B717B0413615}">
      <dsp:nvSpPr>
        <dsp:cNvPr id="0" name=""/>
        <dsp:cNvSpPr/>
      </dsp:nvSpPr>
      <dsp:spPr>
        <a:xfrm>
          <a:off x="2699466" y="3045003"/>
          <a:ext cx="2173337" cy="130400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fr-FR" sz="1900" kern="1200"/>
            <a:t>Modèle économique reposant sur de la « gratuité »</a:t>
          </a:r>
          <a:endParaRPr lang="en-US" sz="1900" kern="1200"/>
        </a:p>
      </dsp:txBody>
      <dsp:txXfrm>
        <a:off x="2699466" y="3045003"/>
        <a:ext cx="2173337" cy="1304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A7590-1448-4664-998C-CD9911B6C0B6}">
      <dsp:nvSpPr>
        <dsp:cNvPr id="0" name=""/>
        <dsp:cNvSpPr/>
      </dsp:nvSpPr>
      <dsp:spPr>
        <a:xfrm>
          <a:off x="0" y="249208"/>
          <a:ext cx="6949440" cy="793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354" tIns="291592" rIns="539354"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Voici des documents de cadrage, ainsi que des mémoires.</a:t>
          </a:r>
          <a:br>
            <a:rPr lang="fr-FR" sz="1400" kern="1200" dirty="0"/>
          </a:br>
          <a:r>
            <a:rPr lang="fr-FR" sz="1400" kern="1200" dirty="0"/>
            <a:t>Propose-moi une grille critériée d'évaluation pour les mémoires.</a:t>
          </a:r>
        </a:p>
      </dsp:txBody>
      <dsp:txXfrm>
        <a:off x="0" y="249208"/>
        <a:ext cx="6949440" cy="793800"/>
      </dsp:txXfrm>
    </dsp:sp>
    <dsp:sp modelId="{766B8F92-E5F8-40A0-8456-F63F148494F8}">
      <dsp:nvSpPr>
        <dsp:cNvPr id="0" name=""/>
        <dsp:cNvSpPr/>
      </dsp:nvSpPr>
      <dsp:spPr>
        <a:xfrm>
          <a:off x="347472" y="42568"/>
          <a:ext cx="486460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marL="0" lvl="0" indent="0" algn="l" defTabSz="622300">
            <a:lnSpc>
              <a:spcPct val="90000"/>
            </a:lnSpc>
            <a:spcBef>
              <a:spcPct val="0"/>
            </a:spcBef>
            <a:spcAft>
              <a:spcPct val="35000"/>
            </a:spcAft>
            <a:buNone/>
            <a:defRPr b="1"/>
          </a:pPr>
          <a:r>
            <a:rPr lang="fr-FR" sz="1400" kern="1200" dirty="0"/>
            <a:t>Prompt 1 – Grille critériée pour évaluer</a:t>
          </a:r>
        </a:p>
      </dsp:txBody>
      <dsp:txXfrm>
        <a:off x="367647" y="62743"/>
        <a:ext cx="4824258" cy="372930"/>
      </dsp:txXfrm>
    </dsp:sp>
    <dsp:sp modelId="{03EAC4A3-8B5A-4227-A51D-CBC33B500485}">
      <dsp:nvSpPr>
        <dsp:cNvPr id="0" name=""/>
        <dsp:cNvSpPr/>
      </dsp:nvSpPr>
      <dsp:spPr>
        <a:xfrm>
          <a:off x="0" y="1325248"/>
          <a:ext cx="6949440" cy="992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354" tIns="291592" rIns="539354"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Propose moi une synthèse des mémoires et des pistes de questions pour :</a:t>
          </a:r>
          <a:br>
            <a:rPr lang="fr-FR" sz="1400" kern="1200"/>
          </a:br>
          <a:r>
            <a:rPr lang="fr-FR" sz="1400" kern="1200">
              <a:effectLst/>
            </a:rPr>
            <a:t>AAA et MMM</a:t>
          </a:r>
          <a:br>
            <a:rPr lang="fr-FR" sz="1400" kern="1200">
              <a:effectLst/>
            </a:rPr>
          </a:br>
          <a:r>
            <a:rPr lang="fr-FR" sz="1400" kern="1200">
              <a:effectLst/>
            </a:rPr>
            <a:t>SSS et MMM</a:t>
          </a:r>
          <a:endParaRPr lang="fr-FR" sz="1400" kern="1200"/>
        </a:p>
      </dsp:txBody>
      <dsp:txXfrm>
        <a:off x="0" y="1325248"/>
        <a:ext cx="6949440" cy="992250"/>
      </dsp:txXfrm>
    </dsp:sp>
    <dsp:sp modelId="{564DCA1E-7451-4D5A-94D4-1DDBBB3EA24A}">
      <dsp:nvSpPr>
        <dsp:cNvPr id="0" name=""/>
        <dsp:cNvSpPr/>
      </dsp:nvSpPr>
      <dsp:spPr>
        <a:xfrm>
          <a:off x="347472" y="1118608"/>
          <a:ext cx="486460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marL="0" lvl="0" indent="0" algn="l" defTabSz="622300">
            <a:lnSpc>
              <a:spcPct val="90000"/>
            </a:lnSpc>
            <a:spcBef>
              <a:spcPct val="0"/>
            </a:spcBef>
            <a:spcAft>
              <a:spcPct val="35000"/>
            </a:spcAft>
            <a:buNone/>
            <a:defRPr b="1"/>
          </a:pPr>
          <a:r>
            <a:rPr lang="fr-FR" sz="1400" b="1" kern="1200" dirty="0"/>
            <a:t>Prompt 2 – Synthèse et questions</a:t>
          </a:r>
        </a:p>
      </dsp:txBody>
      <dsp:txXfrm>
        <a:off x="367647" y="1138783"/>
        <a:ext cx="4824258" cy="372930"/>
      </dsp:txXfrm>
    </dsp:sp>
    <dsp:sp modelId="{6381444A-B8F4-470A-A835-3A765CA82F81}">
      <dsp:nvSpPr>
        <dsp:cNvPr id="0" name=""/>
        <dsp:cNvSpPr/>
      </dsp:nvSpPr>
      <dsp:spPr>
        <a:xfrm>
          <a:off x="0" y="2599738"/>
          <a:ext cx="6949440" cy="99225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354" tIns="291592" rIns="539354"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a:t>Propose moi une analyse critique des mémoires de :</a:t>
          </a:r>
          <a:br>
            <a:rPr lang="fr-FR" sz="1400" kern="1200"/>
          </a:br>
          <a:r>
            <a:rPr lang="fr-FR" sz="1400" kern="1200">
              <a:effectLst/>
            </a:rPr>
            <a:t>AAA et MMM</a:t>
          </a:r>
          <a:br>
            <a:rPr lang="fr-FR" sz="1400" kern="1200">
              <a:effectLst/>
            </a:rPr>
          </a:br>
          <a:r>
            <a:rPr lang="fr-FR" sz="1400" kern="1200">
              <a:effectLst/>
            </a:rPr>
            <a:t>SSS et MMM</a:t>
          </a:r>
          <a:endParaRPr lang="fr-FR" sz="1400" kern="1200"/>
        </a:p>
      </dsp:txBody>
      <dsp:txXfrm>
        <a:off x="0" y="2599738"/>
        <a:ext cx="6949440" cy="992250"/>
      </dsp:txXfrm>
    </dsp:sp>
    <dsp:sp modelId="{5903AB77-C5AC-491E-AC9F-9F71A67FA4CE}">
      <dsp:nvSpPr>
        <dsp:cNvPr id="0" name=""/>
        <dsp:cNvSpPr/>
      </dsp:nvSpPr>
      <dsp:spPr>
        <a:xfrm>
          <a:off x="347472" y="2393098"/>
          <a:ext cx="486460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marL="0" lvl="0" indent="0" algn="l" defTabSz="622300">
            <a:lnSpc>
              <a:spcPct val="90000"/>
            </a:lnSpc>
            <a:spcBef>
              <a:spcPct val="0"/>
            </a:spcBef>
            <a:spcAft>
              <a:spcPct val="35000"/>
            </a:spcAft>
            <a:buNone/>
            <a:defRPr b="1"/>
          </a:pPr>
          <a:r>
            <a:rPr lang="fr-FR" sz="1400" b="1" kern="1200" dirty="0"/>
            <a:t>Prompt 3 – Analyse critique </a:t>
          </a:r>
        </a:p>
      </dsp:txBody>
      <dsp:txXfrm>
        <a:off x="367647" y="2413273"/>
        <a:ext cx="4824258" cy="372930"/>
      </dsp:txXfrm>
    </dsp:sp>
    <dsp:sp modelId="{F46CC870-D157-4B6A-AF2E-A5122F803961}">
      <dsp:nvSpPr>
        <dsp:cNvPr id="0" name=""/>
        <dsp:cNvSpPr/>
      </dsp:nvSpPr>
      <dsp:spPr>
        <a:xfrm>
          <a:off x="0" y="3874228"/>
          <a:ext cx="6949440" cy="793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354" tIns="291592" rIns="539354" bIns="99568" numCol="1" spcCol="1270" anchor="t" anchorCtr="0">
          <a:noAutofit/>
        </a:bodyPr>
        <a:lstStyle/>
        <a:p>
          <a:pPr marL="114300" lvl="1" indent="-114300" algn="l" defTabSz="622300">
            <a:lnSpc>
              <a:spcPct val="90000"/>
            </a:lnSpc>
            <a:spcBef>
              <a:spcPct val="0"/>
            </a:spcBef>
            <a:spcAft>
              <a:spcPct val="15000"/>
            </a:spcAft>
            <a:buChar char="•"/>
          </a:pPr>
          <a:r>
            <a:rPr lang="fr-FR" sz="1400" kern="1200" dirty="0"/>
            <a:t>Est ce que dans le travail de TTT et de LLL, il y a l'idée sous-jacente que la démonstration d'une propriété aide à comprendre cette propriété ?</a:t>
          </a:r>
        </a:p>
      </dsp:txBody>
      <dsp:txXfrm>
        <a:off x="0" y="3874228"/>
        <a:ext cx="6949440" cy="793800"/>
      </dsp:txXfrm>
    </dsp:sp>
    <dsp:sp modelId="{EDB6B2F4-985F-485A-A36F-7D0E553D49F0}">
      <dsp:nvSpPr>
        <dsp:cNvPr id="0" name=""/>
        <dsp:cNvSpPr/>
      </dsp:nvSpPr>
      <dsp:spPr>
        <a:xfrm>
          <a:off x="347472" y="3667588"/>
          <a:ext cx="486460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marL="0" lvl="0" indent="0" algn="l" defTabSz="622300">
            <a:lnSpc>
              <a:spcPct val="90000"/>
            </a:lnSpc>
            <a:spcBef>
              <a:spcPct val="0"/>
            </a:spcBef>
            <a:spcAft>
              <a:spcPct val="35000"/>
            </a:spcAft>
            <a:buNone/>
            <a:defRPr b="1"/>
          </a:pPr>
          <a:r>
            <a:rPr lang="fr-FR" sz="1400" b="1" kern="1200" dirty="0"/>
            <a:t>Prompt 4 – S’approprier/comprendre</a:t>
          </a:r>
        </a:p>
      </dsp:txBody>
      <dsp:txXfrm>
        <a:off x="367647" y="3687763"/>
        <a:ext cx="4824258" cy="372930"/>
      </dsp:txXfrm>
    </dsp:sp>
    <dsp:sp modelId="{129EC710-DB82-416F-8BA6-76D10A90DEE1}">
      <dsp:nvSpPr>
        <dsp:cNvPr id="0" name=""/>
        <dsp:cNvSpPr/>
      </dsp:nvSpPr>
      <dsp:spPr>
        <a:xfrm>
          <a:off x="0" y="4950268"/>
          <a:ext cx="6949440" cy="793800"/>
        </a:xfrm>
        <a:prstGeom prst="rect">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9354" tIns="291592" rIns="539354" bIns="99568" numCol="1" spcCol="1270" anchor="t" anchorCtr="0">
          <a:noAutofit/>
        </a:bodyPr>
        <a:lstStyle/>
        <a:p>
          <a:pPr marL="114300" lvl="1" indent="-114300" algn="l" defTabSz="622300">
            <a:lnSpc>
              <a:spcPct val="90000"/>
            </a:lnSpc>
            <a:spcBef>
              <a:spcPct val="0"/>
            </a:spcBef>
            <a:spcAft>
              <a:spcPct val="15000"/>
            </a:spcAft>
            <a:buNone/>
          </a:pPr>
          <a:r>
            <a:rPr lang="fr-FR" sz="1400" b="0" i="0" kern="1200"/>
            <a:t>Propose moi une synthèse de tous les cadres théoriques mobilisés dans les mémoires.</a:t>
          </a:r>
          <a:endParaRPr lang="fr-FR" sz="1400" kern="1200" dirty="0"/>
        </a:p>
      </dsp:txBody>
      <dsp:txXfrm>
        <a:off x="0" y="4950268"/>
        <a:ext cx="6949440" cy="793800"/>
      </dsp:txXfrm>
    </dsp:sp>
    <dsp:sp modelId="{3EB9DD21-9396-4054-814C-930A03415A9B}">
      <dsp:nvSpPr>
        <dsp:cNvPr id="0" name=""/>
        <dsp:cNvSpPr/>
      </dsp:nvSpPr>
      <dsp:spPr>
        <a:xfrm>
          <a:off x="347472" y="4743628"/>
          <a:ext cx="4864608" cy="4132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3871" tIns="0" rIns="183871" bIns="0" numCol="1" spcCol="1270" anchor="ctr" anchorCtr="0">
          <a:noAutofit/>
        </a:bodyPr>
        <a:lstStyle/>
        <a:p>
          <a:pPr marL="0" lvl="0" indent="0" algn="l" defTabSz="622300">
            <a:lnSpc>
              <a:spcPct val="90000"/>
            </a:lnSpc>
            <a:spcBef>
              <a:spcPct val="0"/>
            </a:spcBef>
            <a:spcAft>
              <a:spcPct val="35000"/>
            </a:spcAft>
            <a:buNone/>
          </a:pPr>
          <a:r>
            <a:rPr lang="fr-FR" sz="1400" kern="1200" dirty="0"/>
            <a:t>Prompt 5 – Analyse transversale</a:t>
          </a:r>
        </a:p>
      </dsp:txBody>
      <dsp:txXfrm>
        <a:off x="367647" y="4763803"/>
        <a:ext cx="4824258" cy="3729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9062-0B63-4662-9F1A-C6DA79C76DEE}">
      <dsp:nvSpPr>
        <dsp:cNvPr id="0" name=""/>
        <dsp:cNvSpPr/>
      </dsp:nvSpPr>
      <dsp:spPr>
        <a:xfrm rot="5400000">
          <a:off x="2674467" y="-596782"/>
          <a:ext cx="1698041" cy="3316224"/>
        </a:xfrm>
        <a:prstGeom prst="round2Same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5 minutes : présentation par le candidat</a:t>
          </a:r>
        </a:p>
        <a:p>
          <a:pPr marL="228600" lvl="1" indent="-228600" algn="l" defTabSz="933450">
            <a:lnSpc>
              <a:spcPct val="90000"/>
            </a:lnSpc>
            <a:spcBef>
              <a:spcPct val="0"/>
            </a:spcBef>
            <a:spcAft>
              <a:spcPct val="15000"/>
            </a:spcAft>
            <a:buChar char="•"/>
          </a:pPr>
          <a:r>
            <a:rPr lang="fr-FR" sz="2100" kern="1200" dirty="0"/>
            <a:t>10 minutes : échange avec le jury</a:t>
          </a:r>
        </a:p>
      </dsp:txBody>
      <dsp:txXfrm rot="-5400000">
        <a:off x="1865376" y="295201"/>
        <a:ext cx="3233332" cy="1532257"/>
      </dsp:txXfrm>
    </dsp:sp>
    <dsp:sp modelId="{627D4B7C-71BC-4709-9416-EE4B86B33E90}">
      <dsp:nvSpPr>
        <dsp:cNvPr id="0" name=""/>
        <dsp:cNvSpPr/>
      </dsp:nvSpPr>
      <dsp:spPr>
        <a:xfrm>
          <a:off x="0" y="53"/>
          <a:ext cx="1865376" cy="212255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t>Eléments du parcours et expériences</a:t>
          </a:r>
        </a:p>
      </dsp:txBody>
      <dsp:txXfrm>
        <a:off x="91060" y="91113"/>
        <a:ext cx="1683256" cy="1940432"/>
      </dsp:txXfrm>
    </dsp:sp>
    <dsp:sp modelId="{B9677F9C-4C7F-4CA9-A317-E6A044E9ECCA}">
      <dsp:nvSpPr>
        <dsp:cNvPr id="0" name=""/>
        <dsp:cNvSpPr/>
      </dsp:nvSpPr>
      <dsp:spPr>
        <a:xfrm rot="5400000">
          <a:off x="2674467" y="1631896"/>
          <a:ext cx="1698041" cy="3316224"/>
        </a:xfrm>
        <a:prstGeom prst="round2SameRect">
          <a:avLst/>
        </a:prstGeom>
        <a:solidFill>
          <a:schemeClr val="accent2">
            <a:tint val="40000"/>
            <a:alpha val="90000"/>
            <a:hueOff val="6734718"/>
            <a:satOff val="-62232"/>
            <a:lumOff val="-7015"/>
            <a:alphaOff val="0"/>
          </a:schemeClr>
        </a:solidFill>
        <a:ln w="19050" cap="flat" cmpd="sng" algn="ctr">
          <a:solidFill>
            <a:schemeClr val="accent2">
              <a:tint val="40000"/>
              <a:alpha val="90000"/>
              <a:hueOff val="6734718"/>
              <a:satOff val="-62232"/>
              <a:lumOff val="-701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fr-FR" sz="2100" kern="1200" dirty="0"/>
            <a:t>10 minutes : situation d’enseignement</a:t>
          </a:r>
        </a:p>
        <a:p>
          <a:pPr marL="228600" lvl="1" indent="-228600" algn="l" defTabSz="933450">
            <a:lnSpc>
              <a:spcPct val="90000"/>
            </a:lnSpc>
            <a:spcBef>
              <a:spcPct val="0"/>
            </a:spcBef>
            <a:spcAft>
              <a:spcPct val="15000"/>
            </a:spcAft>
            <a:buChar char="•"/>
          </a:pPr>
          <a:r>
            <a:rPr lang="fr-FR" sz="2100" kern="1200" dirty="0"/>
            <a:t>10 minutes : situation de vie scolaire</a:t>
          </a:r>
        </a:p>
      </dsp:txBody>
      <dsp:txXfrm rot="-5400000">
        <a:off x="1865376" y="2523879"/>
        <a:ext cx="3233332" cy="1532257"/>
      </dsp:txXfrm>
    </dsp:sp>
    <dsp:sp modelId="{D06195C9-CD2B-4964-82E8-3B1DBF10AF91}">
      <dsp:nvSpPr>
        <dsp:cNvPr id="0" name=""/>
        <dsp:cNvSpPr/>
      </dsp:nvSpPr>
      <dsp:spPr>
        <a:xfrm>
          <a:off x="0" y="2228732"/>
          <a:ext cx="1865376" cy="2122552"/>
        </a:xfrm>
        <a:prstGeom prst="roundRect">
          <a:avLst/>
        </a:prstGeom>
        <a:solidFill>
          <a:schemeClr val="accent2">
            <a:hueOff val="6443614"/>
            <a:satOff val="-18493"/>
            <a:lumOff val="-29609"/>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t>Mises en situation professionnel</a:t>
          </a:r>
        </a:p>
      </dsp:txBody>
      <dsp:txXfrm>
        <a:off x="91060" y="2319792"/>
        <a:ext cx="1683256" cy="194043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B15F7-5A5C-4B97-98D8-CD2D1065D461}" type="datetimeFigureOut">
              <a:rPr lang="fr-FR" smtClean="0"/>
              <a:t>05/06/2025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85FCA-F3C4-4A90-AB18-1FD3A573A223}" type="slidenum">
              <a:rPr lang="fr-FR" smtClean="0"/>
              <a:t>‹N°›</a:t>
            </a:fld>
            <a:endParaRPr lang="fr-FR"/>
          </a:p>
        </p:txBody>
      </p:sp>
    </p:spTree>
    <p:extLst>
      <p:ext uri="{BB962C8B-B14F-4D97-AF65-F5344CB8AC3E}">
        <p14:creationId xmlns:p14="http://schemas.microsoft.com/office/powerpoint/2010/main" val="1555172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L’utilisation des IA n’est pas sans soulever des points de vigilance. La liste n’est pas exhaustive.</a:t>
            </a:r>
          </a:p>
          <a:p>
            <a:r>
              <a:rPr lang="fr-FR" dirty="0"/>
              <a:t>Point de vigilance 1 : Il existe plusieurs intelligences artificielles (IA) offrant des services comparables, telles que ( https://claude.ai/new , https://openai.com/chatgpt/overview/ , https://copilot.microsoft.com/ , https://gemini.google.com/app?hl=fr …). Il est recommandé de les essayer toutes pour comparer leurs fonctionnalités.</a:t>
            </a:r>
            <a:br>
              <a:rPr lang="fr-FR" dirty="0"/>
            </a:br>
            <a:r>
              <a:rPr lang="fr-FR" dirty="0"/>
              <a:t>Point de vigilance 2 : L'utilisation de l'IA soulève des questions importantes qu'il convient de connaître au préalable. Les IA sont énergivores, consommant notamment beaucoup d'eau et d'électricité.</a:t>
            </a:r>
            <a:br>
              <a:rPr lang="fr-FR" dirty="0"/>
            </a:br>
            <a:r>
              <a:rPr lang="fr-FR" dirty="0"/>
              <a:t>Point de vigilance 3 : Les réponses fournies par les IA peuvent être sujettes à des aléas, incluant des hallucinations. Elles sont également limitées par les biais présents dans les données utilisées pour leur entraînement.</a:t>
            </a:r>
            <a:br>
              <a:rPr lang="fr-FR" dirty="0"/>
            </a:br>
            <a:r>
              <a:rPr lang="fr-FR" dirty="0"/>
              <a:t>Point de vigilance 4 : Le contrôle des productions des IA et l’étiquetage des données est assuré par des travailleurs qui ont pu être éprouvés par leur travail, notamment en raison de la confrontation à des textes ou des images difficiles.</a:t>
            </a:r>
            <a:br>
              <a:rPr lang="fr-FR" dirty="0"/>
            </a:br>
            <a:r>
              <a:rPr lang="fr-FR" dirty="0"/>
              <a:t>Point de vigilance 5 : Les données envoyées aux IA sont utilisées pour les entraîner. Les risques de bug ou de piratage de ces entreprises est aussi à prendre en compte. Il est donc essentiel d'anonymiser les données avant de les envoyer.</a:t>
            </a:r>
            <a:br>
              <a:rPr lang="fr-FR" dirty="0"/>
            </a:br>
            <a:r>
              <a:rPr lang="fr-FR" dirty="0"/>
              <a:t>Point de vigilance 6 : Les services sont gratuits ? Le produit c’est vous.</a:t>
            </a:r>
          </a:p>
        </p:txBody>
      </p:sp>
      <p:sp>
        <p:nvSpPr>
          <p:cNvPr id="4" name="Espace réservé du numéro de diapositive 3"/>
          <p:cNvSpPr>
            <a:spLocks noGrp="1"/>
          </p:cNvSpPr>
          <p:nvPr>
            <p:ph type="sldNum" sz="quarter" idx="5"/>
          </p:nvPr>
        </p:nvSpPr>
        <p:spPr/>
        <p:txBody>
          <a:bodyPr/>
          <a:lstStyle/>
          <a:p>
            <a:fld id="{E3730CB4-164C-4F73-8500-BB9319897F33}" type="slidenum">
              <a:rPr lang="fr-FR" smtClean="0"/>
              <a:t>2</a:t>
            </a:fld>
            <a:endParaRPr lang="fr-FR"/>
          </a:p>
        </p:txBody>
      </p:sp>
    </p:spTree>
    <p:extLst>
      <p:ext uri="{BB962C8B-B14F-4D97-AF65-F5344CB8AC3E}">
        <p14:creationId xmlns:p14="http://schemas.microsoft.com/office/powerpoint/2010/main" val="1482996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4885FCA-F3C4-4A90-AB18-1FD3A573A223}" type="slidenum">
              <a:rPr lang="fr-FR" smtClean="0"/>
              <a:t>8</a:t>
            </a:fld>
            <a:endParaRPr lang="fr-FR"/>
          </a:p>
        </p:txBody>
      </p:sp>
    </p:spTree>
    <p:extLst>
      <p:ext uri="{BB962C8B-B14F-4D97-AF65-F5344CB8AC3E}">
        <p14:creationId xmlns:p14="http://schemas.microsoft.com/office/powerpoint/2010/main" val="652185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4885FCA-F3C4-4A90-AB18-1FD3A573A223}" type="slidenum">
              <a:rPr lang="fr-FR" smtClean="0"/>
              <a:t>9</a:t>
            </a:fld>
            <a:endParaRPr lang="fr-FR"/>
          </a:p>
        </p:txBody>
      </p:sp>
    </p:spTree>
    <p:extLst>
      <p:ext uri="{BB962C8B-B14F-4D97-AF65-F5344CB8AC3E}">
        <p14:creationId xmlns:p14="http://schemas.microsoft.com/office/powerpoint/2010/main" val="942648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4885FCA-F3C4-4A90-AB18-1FD3A573A223}" type="slidenum">
              <a:rPr lang="fr-FR" smtClean="0"/>
              <a:t>33</a:t>
            </a:fld>
            <a:endParaRPr lang="fr-FR"/>
          </a:p>
        </p:txBody>
      </p:sp>
    </p:spTree>
    <p:extLst>
      <p:ext uri="{BB962C8B-B14F-4D97-AF65-F5344CB8AC3E}">
        <p14:creationId xmlns:p14="http://schemas.microsoft.com/office/powerpoint/2010/main" val="1331912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30C4E-C449-3A1C-363A-5D540CB878D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DE0530B-7080-F35F-633D-27E0207507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27351CB-5BD8-AC5D-F031-ECCBD51666E5}"/>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9C520CD2-9386-3A63-6C94-6315307E96B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6BF521F-B9C0-5487-5D13-956D8AA408B3}"/>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1131520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F37036D-7E6B-1EDF-D0BA-6EA7B9E9E32E}"/>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6ECFFCA-FA75-63D5-FD92-9F176863A31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101B0C4-5E2B-6016-235C-11DBF715007F}"/>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CEDA00A3-93D2-BBCA-4475-2B583C16981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CFA235E-11E8-9253-A8C5-345B88C5032A}"/>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4258159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FE2E295-4E52-555F-13C5-3CEFDDBBE69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3D6595E-E37D-A05C-F509-544C586C77D8}"/>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6214CCA-1777-A27B-9C6D-3982B71C4C0A}"/>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02F3FA64-8050-B9F9-0DF5-7906D162D3E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CD4F50-A7EE-4C10-82C0-ED7041BFFB72}"/>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2894229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E00B6E-232F-9B0D-DA4C-F49903C9F8C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E98FEB9-9495-6EDC-4B58-15A22501301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442961E-A6A1-B72F-1C92-ECF455CB0950}"/>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DA4379FB-07F9-55BB-0326-64BFCF4E241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9DA4AE3-5399-D55D-AC68-D8A90B3B78D3}"/>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1645676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EC9A53-73D6-6BCD-42DC-298ACF8388B0}"/>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BE8160D1-1152-34B1-AFB1-3AE366F20E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ADC2160-5B1A-5F8B-620B-BE8BC3DAAA8D}"/>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86965EDA-0BFB-B1C7-70F1-418D8143AB3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81415C3-EDE3-AD55-4A44-A9A2BD9B775E}"/>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159016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540EDC-B981-4C7E-11E4-FBF40C9AE7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1523FFE-9470-63BB-E0E4-9C5DCC50EC3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AF4577C-6C7B-A15B-405B-C4F51642863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26B67E8-94D7-36E0-A4EE-994F97D30B53}"/>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43E26E61-E9AD-8470-9762-C3804DABA84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E044599-94C9-A181-CE0E-3A979D62E04F}"/>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21483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E79C30-AA3F-CC6E-9486-A00172C17AE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C75BA56-45C5-6416-3E85-40FB370C9E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F093DA9-3D3E-7465-5820-24F5F73BFD37}"/>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26EDC37-287D-9E9D-2B49-94F9F39C0E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35DEA85-ABBB-D966-E44A-1223156BE1B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34D185C-F9C0-AAB6-9AA7-39AFCA6826DC}"/>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8" name="Espace réservé du pied de page 7">
            <a:extLst>
              <a:ext uri="{FF2B5EF4-FFF2-40B4-BE49-F238E27FC236}">
                <a16:creationId xmlns:a16="http://schemas.microsoft.com/office/drawing/2014/main" id="{9420A248-FD84-F758-3642-9AC6EFA34A2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1AF78A48-03BE-DFCD-37FE-14830E0F4F95}"/>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1452160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43ABB4-6233-0380-5747-F64FDC8FE6D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6E340855-B21A-8728-5A82-5C6E3958C809}"/>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4" name="Espace réservé du pied de page 3">
            <a:extLst>
              <a:ext uri="{FF2B5EF4-FFF2-40B4-BE49-F238E27FC236}">
                <a16:creationId xmlns:a16="http://schemas.microsoft.com/office/drawing/2014/main" id="{65021521-B28A-3E70-105E-AA2767CB121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3B8BBA-F2D8-4940-DBBF-0886FD830829}"/>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4249580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EF2DA13D-A09C-0BBD-DDF9-CB9035342478}"/>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3" name="Espace réservé du pied de page 2">
            <a:extLst>
              <a:ext uri="{FF2B5EF4-FFF2-40B4-BE49-F238E27FC236}">
                <a16:creationId xmlns:a16="http://schemas.microsoft.com/office/drawing/2014/main" id="{E9B966B8-8D7A-00EC-3D94-1F3DFE69E9F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B0BBC23-3B02-7D6A-9EC3-FDA8E27FB505}"/>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267440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44AC4-374F-6B1A-4961-13CEE01A873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70986372-39AE-1CFB-3BDC-94F212E77B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DF5D853-E578-B4DA-C246-7817489963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AD131070-E8D6-2395-C0C1-95B71C00D584}"/>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553B8695-CA7E-FFE4-B609-4778B493F03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62A1B9C-B028-8BD5-8894-F2DD03BB9EC6}"/>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690724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AC9E33-63A1-2392-3FE2-5CC77ABCF31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E15439A8-51AC-1BEC-ADBF-E940C3FCF5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CE52722-8EC3-6CC4-AE24-40ABCDE53A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A335365-27AE-9C96-E74C-3D33860DC3EC}"/>
              </a:ext>
            </a:extLst>
          </p:cNvPr>
          <p:cNvSpPr>
            <a:spLocks noGrp="1"/>
          </p:cNvSpPr>
          <p:nvPr>
            <p:ph type="dt" sz="half" idx="10"/>
          </p:nvPr>
        </p:nvSpPr>
        <p:spPr/>
        <p:txBody>
          <a:bodyPr/>
          <a:lstStyle/>
          <a:p>
            <a:fld id="{797FE321-4754-42D1-A678-19A9F3978B7B}" type="datetimeFigureOut">
              <a:rPr lang="fr-FR" smtClean="0"/>
              <a:t>05/06/2025</a:t>
            </a:fld>
            <a:endParaRPr lang="fr-FR"/>
          </a:p>
        </p:txBody>
      </p:sp>
      <p:sp>
        <p:nvSpPr>
          <p:cNvPr id="6" name="Espace réservé du pied de page 5">
            <a:extLst>
              <a:ext uri="{FF2B5EF4-FFF2-40B4-BE49-F238E27FC236}">
                <a16:creationId xmlns:a16="http://schemas.microsoft.com/office/drawing/2014/main" id="{DA1F122A-682D-565F-6FAB-6144220C0C9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5EF24BF-CF00-0AD7-7715-85DF2BBC6D79}"/>
              </a:ext>
            </a:extLst>
          </p:cNvPr>
          <p:cNvSpPr>
            <a:spLocks noGrp="1"/>
          </p:cNvSpPr>
          <p:nvPr>
            <p:ph type="sldNum" sz="quarter" idx="12"/>
          </p:nvPr>
        </p:nvSpPr>
        <p:spPr/>
        <p:txBody>
          <a:bodyPr/>
          <a:lstStyle/>
          <a:p>
            <a:fld id="{717062EC-47BE-4DE7-AA0A-FFF263E0E789}" type="slidenum">
              <a:rPr lang="fr-FR" smtClean="0"/>
              <a:t>‹N°›</a:t>
            </a:fld>
            <a:endParaRPr lang="fr-FR"/>
          </a:p>
        </p:txBody>
      </p:sp>
    </p:spTree>
    <p:extLst>
      <p:ext uri="{BB962C8B-B14F-4D97-AF65-F5344CB8AC3E}">
        <p14:creationId xmlns:p14="http://schemas.microsoft.com/office/powerpoint/2010/main" val="1642057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EDFBCB0-FD72-88D5-B0F2-E1BD6D9727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3A8876C-9999-111F-9730-9852E4C2F0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EF5E7F0-EA0C-E9F1-03EF-D5AEC253AE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97FE321-4754-42D1-A678-19A9F3978B7B}" type="datetimeFigureOut">
              <a:rPr lang="fr-FR" smtClean="0"/>
              <a:t>05/06/2025</a:t>
            </a:fld>
            <a:endParaRPr lang="fr-FR"/>
          </a:p>
        </p:txBody>
      </p:sp>
      <p:sp>
        <p:nvSpPr>
          <p:cNvPr id="5" name="Espace réservé du pied de page 4">
            <a:extLst>
              <a:ext uri="{FF2B5EF4-FFF2-40B4-BE49-F238E27FC236}">
                <a16:creationId xmlns:a16="http://schemas.microsoft.com/office/drawing/2014/main" id="{7208F6B3-131D-59DA-95E8-AACF97E710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3BF21F-C05B-5816-A969-3C610E6D59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17062EC-47BE-4DE7-AA0A-FFF263E0E789}" type="slidenum">
              <a:rPr lang="fr-FR" smtClean="0"/>
              <a:t>‹N°›</a:t>
            </a:fld>
            <a:endParaRPr lang="fr-FR"/>
          </a:p>
        </p:txBody>
      </p:sp>
    </p:spTree>
    <p:extLst>
      <p:ext uri="{BB962C8B-B14F-4D97-AF65-F5344CB8AC3E}">
        <p14:creationId xmlns:p14="http://schemas.microsoft.com/office/powerpoint/2010/main" val="41856122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notebooklm.google.com/notebook/a18c8f8e-9a87-49a4-a79b-3ef83b4dff50"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chatgpt.com/share/68426f74-e920-8004-abf2-b43ba59cbf7f" TargetMode="External"/><Relationship Id="rId2" Type="http://schemas.openxmlformats.org/officeDocument/2006/relationships/hyperlink" Target="https://www.perplexity.ai/search/propose-moi-une-description-de-SnHNNinIT96ATgDW_v2i1A"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2" name="Picture 10">
            <a:extLst>
              <a:ext uri="{FF2B5EF4-FFF2-40B4-BE49-F238E27FC236}">
                <a16:creationId xmlns:a16="http://schemas.microsoft.com/office/drawing/2014/main" id="{75455549-1F88-502B-B907-C3F0ED4B7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637" y="5278269"/>
            <a:ext cx="2362726" cy="1127524"/>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NSPE de l'académie de Versailles | LinkedIn">
            <a:extLst>
              <a:ext uri="{FF2B5EF4-FFF2-40B4-BE49-F238E27FC236}">
                <a16:creationId xmlns:a16="http://schemas.microsoft.com/office/drawing/2014/main" id="{90441CE2-7E16-0394-92BE-AADC262E4A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3777" y="4663380"/>
            <a:ext cx="2013652" cy="2013652"/>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Accueil - Lycée International de Saint-Germain-en-Laye">
            <a:extLst>
              <a:ext uri="{FF2B5EF4-FFF2-40B4-BE49-F238E27FC236}">
                <a16:creationId xmlns:a16="http://schemas.microsoft.com/office/drawing/2014/main" id="{09FF0EAE-173A-CB93-1435-4F2CC716E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741" y="5011653"/>
            <a:ext cx="3337896" cy="1132625"/>
          </a:xfrm>
          <a:prstGeom prst="rect">
            <a:avLst/>
          </a:prstGeom>
          <a:noFill/>
          <a:extLst>
            <a:ext uri="{909E8E84-426E-40DD-AFC4-6F175D3DCCD1}">
              <a14:hiddenFill xmlns:a14="http://schemas.microsoft.com/office/drawing/2010/main">
                <a:solidFill>
                  <a:srgbClr val="FFFFFF"/>
                </a:solidFill>
              </a14:hiddenFill>
            </a:ext>
          </a:extLst>
        </p:spPr>
      </p:pic>
      <p:sp>
        <p:nvSpPr>
          <p:cNvPr id="3" name="Sous-titre 2">
            <a:extLst>
              <a:ext uri="{FF2B5EF4-FFF2-40B4-BE49-F238E27FC236}">
                <a16:creationId xmlns:a16="http://schemas.microsoft.com/office/drawing/2014/main" id="{1B87A941-3117-B160-A2B9-B02496E4ADD9}"/>
              </a:ext>
            </a:extLst>
          </p:cNvPr>
          <p:cNvSpPr>
            <a:spLocks noGrp="1"/>
          </p:cNvSpPr>
          <p:nvPr>
            <p:ph type="subTitle" idx="4294967295"/>
          </p:nvPr>
        </p:nvSpPr>
        <p:spPr>
          <a:xfrm>
            <a:off x="640556" y="3866074"/>
            <a:ext cx="10910888" cy="961950"/>
          </a:xfrm>
        </p:spPr>
        <p:txBody>
          <a:bodyPr anchor="ctr">
            <a:normAutofit fontScale="77500" lnSpcReduction="20000"/>
          </a:bodyPr>
          <a:lstStyle/>
          <a:p>
            <a:pPr marL="0" indent="0" algn="ctr">
              <a:buNone/>
            </a:pPr>
            <a:r>
              <a:rPr lang="fr-FR" dirty="0"/>
              <a:t>Usages de l’IA pour le formateur de mathématiques et de NSI</a:t>
            </a:r>
          </a:p>
          <a:p>
            <a:pPr marL="0" indent="0" algn="ctr">
              <a:buNone/>
            </a:pPr>
            <a:r>
              <a:rPr lang="fr-FR" dirty="0"/>
              <a:t>en formation initiale… mais aussi pour l’enseignant, le chercheur…</a:t>
            </a:r>
            <a:br>
              <a:rPr lang="fr-FR" dirty="0"/>
            </a:br>
            <a:endParaRPr lang="fr-FR" dirty="0"/>
          </a:p>
        </p:txBody>
      </p:sp>
      <p:sp>
        <p:nvSpPr>
          <p:cNvPr id="11" name="Sous-titre 2">
            <a:extLst>
              <a:ext uri="{FF2B5EF4-FFF2-40B4-BE49-F238E27FC236}">
                <a16:creationId xmlns:a16="http://schemas.microsoft.com/office/drawing/2014/main" id="{D78F2BA6-59D2-8A2F-D398-59872278CD81}"/>
              </a:ext>
            </a:extLst>
          </p:cNvPr>
          <p:cNvSpPr txBox="1">
            <a:spLocks/>
          </p:cNvSpPr>
          <p:nvPr/>
        </p:nvSpPr>
        <p:spPr>
          <a:xfrm>
            <a:off x="792956" y="4536498"/>
            <a:ext cx="10910888" cy="98107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2400" dirty="0"/>
              <a:t>thomas.huguet@ac-versailles.fr</a:t>
            </a:r>
          </a:p>
          <a:p>
            <a:pPr marL="0" indent="0" algn="ctr">
              <a:buNone/>
            </a:pPr>
            <a:endParaRPr lang="fr-FR" sz="2400" dirty="0"/>
          </a:p>
        </p:txBody>
      </p:sp>
      <p:pic>
        <p:nvPicPr>
          <p:cNvPr id="16386" name="Picture 2" descr="Image générée">
            <a:extLst>
              <a:ext uri="{FF2B5EF4-FFF2-40B4-BE49-F238E27FC236}">
                <a16:creationId xmlns:a16="http://schemas.microsoft.com/office/drawing/2014/main" id="{409A859B-6156-CD16-A470-686661CCCF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1198" y="350803"/>
            <a:ext cx="4790574" cy="31937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 coins arrondis 1">
            <a:extLst>
              <a:ext uri="{FF2B5EF4-FFF2-40B4-BE49-F238E27FC236}">
                <a16:creationId xmlns:a16="http://schemas.microsoft.com/office/drawing/2014/main" id="{5091FF37-BDED-50EE-4658-6D9248D934AA}"/>
              </a:ext>
            </a:extLst>
          </p:cNvPr>
          <p:cNvSpPr/>
          <p:nvPr/>
        </p:nvSpPr>
        <p:spPr>
          <a:xfrm>
            <a:off x="7926791" y="180968"/>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269492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51922D2-D397-9EA4-A66D-55B0884D1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E2ED494-7FC5-90BD-3D15-56D32FE1BA98}"/>
              </a:ext>
            </a:extLst>
          </p:cNvPr>
          <p:cNvSpPr>
            <a:spLocks noGrp="1"/>
          </p:cNvSpPr>
          <p:nvPr>
            <p:ph type="title"/>
          </p:nvPr>
        </p:nvSpPr>
        <p:spPr>
          <a:xfrm>
            <a:off x="612649" y="548639"/>
            <a:ext cx="3494314" cy="5786638"/>
          </a:xfrm>
        </p:spPr>
        <p:txBody>
          <a:bodyPr anchor="t">
            <a:normAutofit/>
          </a:bodyPr>
          <a:lstStyle/>
          <a:p>
            <a:r>
              <a:rPr lang="fr-FR"/>
              <a:t>Exemples de prompt</a:t>
            </a:r>
          </a:p>
        </p:txBody>
      </p:sp>
      <p:graphicFrame>
        <p:nvGraphicFramePr>
          <p:cNvPr id="4" name="Espace réservé du contenu 3">
            <a:extLst>
              <a:ext uri="{FF2B5EF4-FFF2-40B4-BE49-F238E27FC236}">
                <a16:creationId xmlns:a16="http://schemas.microsoft.com/office/drawing/2014/main" id="{BB7CBCE7-6DEE-C3EA-A5B7-4ACA988FC39E}"/>
              </a:ext>
            </a:extLst>
          </p:cNvPr>
          <p:cNvGraphicFramePr>
            <a:graphicFrameLocks noGrp="1"/>
          </p:cNvGraphicFramePr>
          <p:nvPr>
            <p:ph idx="1"/>
            <p:extLst>
              <p:ext uri="{D42A27DB-BD31-4B8C-83A1-F6EECF244321}">
                <p14:modId xmlns:p14="http://schemas.microsoft.com/office/powerpoint/2010/main" val="3060043654"/>
              </p:ext>
            </p:extLst>
          </p:nvPr>
        </p:nvGraphicFramePr>
        <p:xfrm>
          <a:off x="4608246" y="548640"/>
          <a:ext cx="6949440" cy="5786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10578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EFEC68-B0AA-96C4-AE4D-E30988345A58}"/>
              </a:ext>
            </a:extLst>
          </p:cNvPr>
          <p:cNvSpPr>
            <a:spLocks noGrp="1"/>
          </p:cNvSpPr>
          <p:nvPr>
            <p:ph type="title"/>
          </p:nvPr>
        </p:nvSpPr>
        <p:spPr/>
        <p:txBody>
          <a:bodyPr/>
          <a:lstStyle/>
          <a:p>
            <a:r>
              <a:rPr lang="fr-FR" dirty="0"/>
              <a:t>On regarde comment ça fonctionne ?</a:t>
            </a:r>
          </a:p>
        </p:txBody>
      </p:sp>
      <p:pic>
        <p:nvPicPr>
          <p:cNvPr id="4" name="Espace réservé du contenu 3">
            <a:hlinkClick r:id="rId2"/>
            <a:extLst>
              <a:ext uri="{FF2B5EF4-FFF2-40B4-BE49-F238E27FC236}">
                <a16:creationId xmlns:a16="http://schemas.microsoft.com/office/drawing/2014/main" id="{606E1EF1-968B-767D-9F4A-D8A8A4334562}"/>
              </a:ext>
            </a:extLst>
          </p:cNvPr>
          <p:cNvPicPr>
            <a:picLocks noGrp="1" noChangeAspect="1"/>
          </p:cNvPicPr>
          <p:nvPr>
            <p:ph idx="1"/>
          </p:nvPr>
        </p:nvPicPr>
        <p:blipFill>
          <a:blip r:embed="rId3"/>
          <a:srcRect l="1165" r="24458" b="-1"/>
          <a:stretch>
            <a:fillRect/>
          </a:stretch>
        </p:blipFill>
        <p:spPr>
          <a:xfrm>
            <a:off x="3025951" y="1825625"/>
            <a:ext cx="6140098" cy="4351338"/>
          </a:xfrm>
          <a:prstGeom prst="rect">
            <a:avLst/>
          </a:prstGeom>
        </p:spPr>
      </p:pic>
    </p:spTree>
    <p:extLst>
      <p:ext uri="{BB962C8B-B14F-4D97-AF65-F5344CB8AC3E}">
        <p14:creationId xmlns:p14="http://schemas.microsoft.com/office/powerpoint/2010/main" val="228090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34726F-A2AD-E25D-46E3-39640A126B60}"/>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D36B9797-F1C9-BF45-8501-DB1C85EC0F59}"/>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7400" kern="1200">
                <a:solidFill>
                  <a:srgbClr val="FFFFFF"/>
                </a:solidFill>
                <a:latin typeface="+mj-lt"/>
                <a:ea typeface="+mj-ea"/>
                <a:cs typeface="+mj-cs"/>
              </a:rPr>
              <a:t>Préparation à la deuxième épreuve orale du CAPES</a:t>
            </a:r>
          </a:p>
        </p:txBody>
      </p:sp>
      <p:sp>
        <p:nvSpPr>
          <p:cNvPr id="3" name="Espace réservé du texte 2">
            <a:extLst>
              <a:ext uri="{FF2B5EF4-FFF2-40B4-BE49-F238E27FC236}">
                <a16:creationId xmlns:a16="http://schemas.microsoft.com/office/drawing/2014/main" id="{A5BABD1F-9024-0A50-ED2F-3B080D522807}"/>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2510920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5CCC05-059E-5FE8-A40F-2DF60DB3120D}"/>
              </a:ext>
            </a:extLst>
          </p:cNvPr>
          <p:cNvSpPr>
            <a:spLocks noGrp="1"/>
          </p:cNvSpPr>
          <p:nvPr>
            <p:ph type="title"/>
          </p:nvPr>
        </p:nvSpPr>
        <p:spPr/>
        <p:txBody>
          <a:bodyPr/>
          <a:lstStyle/>
          <a:p>
            <a:r>
              <a:rPr lang="fr-FR" dirty="0"/>
              <a:t>2</a:t>
            </a:r>
            <a:r>
              <a:rPr lang="fr-FR" baseline="30000" dirty="0"/>
              <a:t>ème</a:t>
            </a:r>
            <a:r>
              <a:rPr lang="fr-FR" dirty="0"/>
              <a:t> Épreuve d’admission : entretien</a:t>
            </a:r>
          </a:p>
        </p:txBody>
      </p:sp>
      <p:sp>
        <p:nvSpPr>
          <p:cNvPr id="3" name="Espace réservé du contenu 2">
            <a:extLst>
              <a:ext uri="{FF2B5EF4-FFF2-40B4-BE49-F238E27FC236}">
                <a16:creationId xmlns:a16="http://schemas.microsoft.com/office/drawing/2014/main" id="{22F74FED-1FD6-7D70-4A3C-596E4BB5F59D}"/>
              </a:ext>
            </a:extLst>
          </p:cNvPr>
          <p:cNvSpPr>
            <a:spLocks noGrp="1"/>
          </p:cNvSpPr>
          <p:nvPr>
            <p:ph sz="half" idx="1"/>
          </p:nvPr>
        </p:nvSpPr>
        <p:spPr/>
        <p:txBody>
          <a:bodyPr>
            <a:noAutofit/>
          </a:bodyPr>
          <a:lstStyle/>
          <a:p>
            <a:pPr marL="0" indent="0">
              <a:lnSpc>
                <a:spcPct val="80000"/>
              </a:lnSpc>
              <a:buNone/>
            </a:pPr>
            <a:r>
              <a:rPr lang="fr-FR" sz="1400" dirty="0"/>
              <a:t>2° Épreuve d'entretien</a:t>
            </a:r>
          </a:p>
          <a:p>
            <a:pPr>
              <a:lnSpc>
                <a:spcPct val="80000"/>
              </a:lnSpc>
            </a:pPr>
            <a:r>
              <a:rPr lang="fr-FR" sz="1400" dirty="0"/>
              <a:t>L'épreuve d'entretien avec le jury porte sur la motivation du candidat et son aptitude à se projeter dans le métier de professeur au sein du service public de l'éducation.</a:t>
            </a:r>
            <a:br>
              <a:rPr lang="fr-FR" sz="1400" dirty="0"/>
            </a:br>
            <a:r>
              <a:rPr lang="fr-FR" sz="1400" dirty="0"/>
              <a:t>L'entretien comporte une première partie d'une durée de quinze minutes débutant par une présentation, d'une durée de cinq minutes maximum, par le candidat des éléments de son parcours et des expériences qui l'ont conduit à se présenter au concours en valorisant notamment ses travaux de recherche, les enseignements suivis, les stages, l'engagement associatif ou les périodes de formation à l'étranger. Cette présentation donne lieu à un échange avec le jury.</a:t>
            </a:r>
            <a:br>
              <a:rPr lang="fr-FR" sz="1400" dirty="0"/>
            </a:br>
            <a:r>
              <a:rPr lang="fr-FR" sz="1400" dirty="0">
                <a:highlight>
                  <a:srgbClr val="00FF00"/>
                </a:highlight>
              </a:rPr>
              <a:t>La deuxième partie de l'épreuve, d'une durée de vingt minutes, doit permettre au jury, au travers de deux mises en situation professionnelle, l'une d'enseignement, la seconde en lien avec la vie scolaire, d'apprécier l'aptitude du candidat à :</a:t>
            </a:r>
            <a:br>
              <a:rPr lang="fr-FR" sz="1400" dirty="0">
                <a:highlight>
                  <a:srgbClr val="00FF00"/>
                </a:highlight>
              </a:rPr>
            </a:br>
            <a:r>
              <a:rPr lang="fr-FR" sz="1400" dirty="0">
                <a:highlight>
                  <a:srgbClr val="00FF00"/>
                </a:highlight>
              </a:rPr>
              <a:t>- s'approprier les valeurs de la République, dont la laïcité, et les exigences du service public (droits et obligations du fonctionnaire dont la neutralité, lutte contre les discriminations et stéréotypes, promotion de l'égalité, notamment entre les filles et les garçons, etc.) ;</a:t>
            </a:r>
            <a:br>
              <a:rPr lang="fr-FR" sz="1400" dirty="0">
                <a:highlight>
                  <a:srgbClr val="00FF00"/>
                </a:highlight>
              </a:rPr>
            </a:br>
            <a:r>
              <a:rPr lang="fr-FR" sz="1400" dirty="0">
                <a:highlight>
                  <a:srgbClr val="00FF00"/>
                </a:highlight>
              </a:rPr>
              <a:t>- faire connaître et faire partager ces valeurs et exigences.</a:t>
            </a:r>
          </a:p>
          <a:p>
            <a:pPr>
              <a:lnSpc>
                <a:spcPct val="80000"/>
              </a:lnSpc>
            </a:pPr>
            <a:r>
              <a:rPr lang="fr-FR" sz="1400" i="1" dirty="0"/>
              <a:t>Le candidat admissible transmet préalablement une fiche individuelle de renseignement établie sur le modèle figurant à l'annexe VI du présent arrêté.</a:t>
            </a:r>
            <a:endParaRPr lang="fr-FR" sz="1400" dirty="0"/>
          </a:p>
          <a:p>
            <a:pPr>
              <a:lnSpc>
                <a:spcPct val="80000"/>
              </a:lnSpc>
            </a:pPr>
            <a:endParaRPr lang="fr-FR" sz="1400" dirty="0"/>
          </a:p>
          <a:p>
            <a:pPr>
              <a:lnSpc>
                <a:spcPct val="80000"/>
              </a:lnSpc>
            </a:pPr>
            <a:endParaRPr lang="fr-FR" sz="1400" dirty="0"/>
          </a:p>
        </p:txBody>
      </p:sp>
      <p:graphicFrame>
        <p:nvGraphicFramePr>
          <p:cNvPr id="5" name="Espace réservé du contenu 4">
            <a:extLst>
              <a:ext uri="{FF2B5EF4-FFF2-40B4-BE49-F238E27FC236}">
                <a16:creationId xmlns:a16="http://schemas.microsoft.com/office/drawing/2014/main" id="{FB014198-A795-3F66-C867-7CF9E62433D8}"/>
              </a:ext>
            </a:extLst>
          </p:cNvPr>
          <p:cNvGraphicFramePr>
            <a:graphicFrameLocks noGrp="1"/>
          </p:cNvGraphicFramePr>
          <p:nvPr>
            <p:ph sz="half" idx="2"/>
            <p:extLst>
              <p:ext uri="{D42A27DB-BD31-4B8C-83A1-F6EECF244321}">
                <p14:modId xmlns:p14="http://schemas.microsoft.com/office/powerpoint/2010/main" val="2152303466"/>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0413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8B98C1-B965-A885-56D7-4477BD17D75C}"/>
              </a:ext>
            </a:extLst>
          </p:cNvPr>
          <p:cNvSpPr>
            <a:spLocks noGrp="1"/>
          </p:cNvSpPr>
          <p:nvPr>
            <p:ph type="title"/>
          </p:nvPr>
        </p:nvSpPr>
        <p:spPr/>
        <p:txBody>
          <a:bodyPr/>
          <a:lstStyle/>
          <a:p>
            <a:r>
              <a:rPr lang="fr-FR" dirty="0"/>
              <a:t>Préparation à l’oral 2 – Mises en situation</a:t>
            </a:r>
          </a:p>
        </p:txBody>
      </p:sp>
      <p:sp>
        <p:nvSpPr>
          <p:cNvPr id="3" name="Espace réservé du contenu 2">
            <a:extLst>
              <a:ext uri="{FF2B5EF4-FFF2-40B4-BE49-F238E27FC236}">
                <a16:creationId xmlns:a16="http://schemas.microsoft.com/office/drawing/2014/main" id="{5843FFA0-CE19-9CE7-474D-ADC5E78F3366}"/>
              </a:ext>
            </a:extLst>
          </p:cNvPr>
          <p:cNvSpPr>
            <a:spLocks noGrp="1"/>
          </p:cNvSpPr>
          <p:nvPr>
            <p:ph idx="1"/>
          </p:nvPr>
        </p:nvSpPr>
        <p:spPr>
          <a:xfrm>
            <a:off x="838199" y="1825625"/>
            <a:ext cx="10824411" cy="4351338"/>
          </a:xfrm>
        </p:spPr>
        <p:txBody>
          <a:bodyPr>
            <a:normAutofit fontScale="85000" lnSpcReduction="10000"/>
          </a:bodyPr>
          <a:lstStyle/>
          <a:p>
            <a:r>
              <a:rPr lang="fr-FR" dirty="0"/>
              <a:t>Description de l’épreuve</a:t>
            </a:r>
          </a:p>
          <a:p>
            <a:r>
              <a:rPr lang="fr-FR" dirty="0"/>
              <a:t>La formation</a:t>
            </a:r>
          </a:p>
          <a:p>
            <a:pPr lvl="1"/>
            <a:r>
              <a:rPr lang="fr-FR" dirty="0"/>
              <a:t>Etape 1 : traitement en groupe d’une situation sur un document collaboratif</a:t>
            </a:r>
          </a:p>
          <a:p>
            <a:pPr lvl="1"/>
            <a:r>
              <a:rPr lang="fr-FR" dirty="0"/>
              <a:t>Etape 2 : caractérisation de technique/d’outils/méthodologies pour aborder l’épreuve</a:t>
            </a:r>
          </a:p>
          <a:p>
            <a:pPr lvl="2"/>
            <a:r>
              <a:rPr lang="fr-FR" dirty="0"/>
              <a:t>Agir dans un collectif</a:t>
            </a:r>
          </a:p>
          <a:p>
            <a:pPr lvl="2"/>
            <a:r>
              <a:rPr lang="fr-FR" dirty="0"/>
              <a:t>S’inscrire dans un cadre institutionnel - se positionner</a:t>
            </a:r>
          </a:p>
          <a:p>
            <a:pPr lvl="2"/>
            <a:r>
              <a:rPr lang="fr-FR" dirty="0"/>
              <a:t>Faire le lien dans les échanges avec les valeurs et principes de la république</a:t>
            </a:r>
          </a:p>
          <a:p>
            <a:pPr lvl="2"/>
            <a:r>
              <a:rPr lang="fr-FR" dirty="0"/>
              <a:t>Exploiter ses expériences antérieures, en stage ou en formation à l’INSPE</a:t>
            </a:r>
          </a:p>
          <a:p>
            <a:pPr lvl="2"/>
            <a:r>
              <a:rPr lang="fr-FR" dirty="0"/>
              <a:t>Structurer la réponse en court terme/moyen terme/long terme – Pour structurer la réponse et pour avoir des idées.</a:t>
            </a:r>
          </a:p>
          <a:p>
            <a:pPr lvl="1"/>
            <a:r>
              <a:rPr lang="fr-FR" dirty="0"/>
              <a:t>Etape 3 : temps de 10 minutes de préparation puis passage devant l’ensemble du groupe d’étudiant qui jouent le rôle d’un « jury bienveillant et exigeant ». Entraide/solidarité.</a:t>
            </a:r>
          </a:p>
          <a:p>
            <a:pPr lvl="1"/>
            <a:r>
              <a:rPr lang="fr-FR" dirty="0"/>
              <a:t>Etape 4 : partiel/validation des UE - épreuve complète d’oral 2 devant un jury composé de deux formateurs</a:t>
            </a:r>
          </a:p>
          <a:p>
            <a:endParaRPr lang="fr-FR" dirty="0"/>
          </a:p>
        </p:txBody>
      </p:sp>
      <p:sp>
        <p:nvSpPr>
          <p:cNvPr id="4" name="Rectangle : coins arrondis 3">
            <a:extLst>
              <a:ext uri="{FF2B5EF4-FFF2-40B4-BE49-F238E27FC236}">
                <a16:creationId xmlns:a16="http://schemas.microsoft.com/office/drawing/2014/main" id="{147CD93E-45CE-157B-6F52-2567CA85566A}"/>
              </a:ext>
            </a:extLst>
          </p:cNvPr>
          <p:cNvSpPr/>
          <p:nvPr/>
        </p:nvSpPr>
        <p:spPr>
          <a:xfrm>
            <a:off x="2569241" y="2566738"/>
            <a:ext cx="7264570" cy="352925"/>
          </a:xfrm>
          <a:prstGeom prst="roundRect">
            <a:avLst/>
          </a:prstGeom>
          <a:solidFill>
            <a:srgbClr val="A02B93">
              <a:alpha val="40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id="{77FF0F29-188F-725A-DC66-D0FF7F588231}"/>
              </a:ext>
            </a:extLst>
          </p:cNvPr>
          <p:cNvSpPr/>
          <p:nvPr/>
        </p:nvSpPr>
        <p:spPr>
          <a:xfrm>
            <a:off x="1558588" y="4732421"/>
            <a:ext cx="9795211" cy="625641"/>
          </a:xfrm>
          <a:prstGeom prst="roundRect">
            <a:avLst/>
          </a:prstGeom>
          <a:solidFill>
            <a:srgbClr val="A02B93">
              <a:alpha val="40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B043D21-6FBE-0F84-10D7-FB8BB67658DD}"/>
              </a:ext>
            </a:extLst>
          </p:cNvPr>
          <p:cNvSpPr txBox="1"/>
          <p:nvPr/>
        </p:nvSpPr>
        <p:spPr>
          <a:xfrm>
            <a:off x="2569241" y="2197406"/>
            <a:ext cx="6657474" cy="369332"/>
          </a:xfrm>
          <a:prstGeom prst="rect">
            <a:avLst/>
          </a:prstGeom>
          <a:solidFill>
            <a:schemeClr val="accent5">
              <a:lumMod val="75000"/>
            </a:schemeClr>
          </a:solidFill>
        </p:spPr>
        <p:txBody>
          <a:bodyPr wrap="square" rtlCol="0">
            <a:spAutoFit/>
          </a:bodyPr>
          <a:lstStyle/>
          <a:p>
            <a:r>
              <a:rPr lang="fr-FR" dirty="0">
                <a:solidFill>
                  <a:schemeClr val="bg1"/>
                </a:solidFill>
              </a:rPr>
              <a:t>IA : Traitement du sujet par une IA considérée comme un groupe</a:t>
            </a:r>
          </a:p>
        </p:txBody>
      </p:sp>
      <p:sp>
        <p:nvSpPr>
          <p:cNvPr id="7" name="ZoneTexte 6">
            <a:extLst>
              <a:ext uri="{FF2B5EF4-FFF2-40B4-BE49-F238E27FC236}">
                <a16:creationId xmlns:a16="http://schemas.microsoft.com/office/drawing/2014/main" id="{B7AD879D-8FBA-CC09-5906-43DEDA5FB904}"/>
              </a:ext>
            </a:extLst>
          </p:cNvPr>
          <p:cNvSpPr txBox="1"/>
          <p:nvPr/>
        </p:nvSpPr>
        <p:spPr>
          <a:xfrm>
            <a:off x="1558587" y="4379495"/>
            <a:ext cx="9334001" cy="369332"/>
          </a:xfrm>
          <a:prstGeom prst="rect">
            <a:avLst/>
          </a:prstGeom>
          <a:solidFill>
            <a:schemeClr val="accent5">
              <a:lumMod val="75000"/>
            </a:schemeClr>
          </a:solidFill>
        </p:spPr>
        <p:txBody>
          <a:bodyPr wrap="square" rtlCol="0">
            <a:spAutoFit/>
          </a:bodyPr>
          <a:lstStyle/>
          <a:p>
            <a:r>
              <a:rPr lang="fr-FR" dirty="0">
                <a:solidFill>
                  <a:schemeClr val="bg1"/>
                </a:solidFill>
              </a:rPr>
              <a:t>IA : Proposition de nouveaux sujets à partir des annales de maths, philo, SVT…</a:t>
            </a:r>
          </a:p>
        </p:txBody>
      </p:sp>
      <p:sp>
        <p:nvSpPr>
          <p:cNvPr id="8" name="Rectangle : coins arrondis 7">
            <a:extLst>
              <a:ext uri="{FF2B5EF4-FFF2-40B4-BE49-F238E27FC236}">
                <a16:creationId xmlns:a16="http://schemas.microsoft.com/office/drawing/2014/main" id="{DE9FEEDC-3767-718B-8ADE-BBC05FF4F75E}"/>
              </a:ext>
            </a:extLst>
          </p:cNvPr>
          <p:cNvSpPr/>
          <p:nvPr/>
        </p:nvSpPr>
        <p:spPr>
          <a:xfrm>
            <a:off x="1558587" y="5414209"/>
            <a:ext cx="9795211" cy="625641"/>
          </a:xfrm>
          <a:prstGeom prst="roundRect">
            <a:avLst/>
          </a:prstGeom>
          <a:solidFill>
            <a:srgbClr val="A02B93">
              <a:alpha val="40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4D5F484F-7810-1A92-6848-B103FE2A2276}"/>
              </a:ext>
            </a:extLst>
          </p:cNvPr>
          <p:cNvSpPr txBox="1"/>
          <p:nvPr/>
        </p:nvSpPr>
        <p:spPr>
          <a:xfrm>
            <a:off x="1558587" y="6023993"/>
            <a:ext cx="9334001" cy="646331"/>
          </a:xfrm>
          <a:prstGeom prst="rect">
            <a:avLst/>
          </a:prstGeom>
          <a:solidFill>
            <a:schemeClr val="accent5">
              <a:lumMod val="75000"/>
            </a:schemeClr>
          </a:solidFill>
        </p:spPr>
        <p:txBody>
          <a:bodyPr wrap="square" rtlCol="0">
            <a:spAutoFit/>
          </a:bodyPr>
          <a:lstStyle/>
          <a:p>
            <a:r>
              <a:rPr lang="fr-FR" dirty="0">
                <a:solidFill>
                  <a:schemeClr val="bg1"/>
                </a:solidFill>
              </a:rPr>
              <a:t>IA : Transcription, puis analyse de l’ensemble de l’épreuve, y compris le temps de débriefing à la fin</a:t>
            </a:r>
          </a:p>
        </p:txBody>
      </p:sp>
      <p:sp>
        <p:nvSpPr>
          <p:cNvPr id="10" name="Rectangle : coins arrondis 9">
            <a:extLst>
              <a:ext uri="{FF2B5EF4-FFF2-40B4-BE49-F238E27FC236}">
                <a16:creationId xmlns:a16="http://schemas.microsoft.com/office/drawing/2014/main" id="{19D1E627-B50C-B870-BF27-D2942F01D2B2}"/>
              </a:ext>
            </a:extLst>
          </p:cNvPr>
          <p:cNvSpPr/>
          <p:nvPr/>
        </p:nvSpPr>
        <p:spPr>
          <a:xfrm>
            <a:off x="1558586" y="3043807"/>
            <a:ext cx="9334001" cy="1195253"/>
          </a:xfrm>
          <a:prstGeom prst="roundRect">
            <a:avLst/>
          </a:prstGeom>
          <a:solidFill>
            <a:srgbClr val="A02B93">
              <a:alpha val="40000"/>
            </a:srgbClr>
          </a:solidFill>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1" name="ZoneTexte 10">
            <a:extLst>
              <a:ext uri="{FF2B5EF4-FFF2-40B4-BE49-F238E27FC236}">
                <a16:creationId xmlns:a16="http://schemas.microsoft.com/office/drawing/2014/main" id="{4CB7FFE0-A6AE-859D-B8C2-6412D4D4D291}"/>
              </a:ext>
            </a:extLst>
          </p:cNvPr>
          <p:cNvSpPr txBox="1"/>
          <p:nvPr/>
        </p:nvSpPr>
        <p:spPr>
          <a:xfrm>
            <a:off x="1558586" y="3021616"/>
            <a:ext cx="6657474" cy="369332"/>
          </a:xfrm>
          <a:prstGeom prst="rect">
            <a:avLst/>
          </a:prstGeom>
          <a:solidFill>
            <a:schemeClr val="accent5">
              <a:lumMod val="75000"/>
            </a:schemeClr>
          </a:solidFill>
        </p:spPr>
        <p:txBody>
          <a:bodyPr wrap="square" rtlCol="0">
            <a:spAutoFit/>
          </a:bodyPr>
          <a:lstStyle/>
          <a:p>
            <a:r>
              <a:rPr lang="fr-FR" dirty="0">
                <a:solidFill>
                  <a:schemeClr val="bg1"/>
                </a:solidFill>
              </a:rPr>
              <a:t>IA : Aide à la définition et l’appropriation d’une méthodologie</a:t>
            </a:r>
          </a:p>
        </p:txBody>
      </p:sp>
    </p:spTree>
    <p:extLst>
      <p:ext uri="{BB962C8B-B14F-4D97-AF65-F5344CB8AC3E}">
        <p14:creationId xmlns:p14="http://schemas.microsoft.com/office/powerpoint/2010/main" val="494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AB8048-3E31-A21F-6926-9521A2B4B9B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592BD1EA-D6E1-4A53-0197-F7F0F462ADDD}"/>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7400" kern="1200" dirty="0" err="1">
                <a:solidFill>
                  <a:srgbClr val="FFFFFF"/>
                </a:solidFill>
                <a:latin typeface="+mj-lt"/>
                <a:ea typeface="+mj-ea"/>
                <a:cs typeface="+mj-cs"/>
              </a:rPr>
              <a:t>Rédiger</a:t>
            </a:r>
            <a:r>
              <a:rPr lang="en-US" sz="7400" kern="1200" dirty="0">
                <a:solidFill>
                  <a:srgbClr val="FFFFFF"/>
                </a:solidFill>
                <a:latin typeface="+mj-lt"/>
                <a:ea typeface="+mj-ea"/>
                <a:cs typeface="+mj-cs"/>
              </a:rPr>
              <a:t> un rapport de </a:t>
            </a:r>
            <a:r>
              <a:rPr lang="en-US" sz="7400" kern="1200" dirty="0" err="1">
                <a:solidFill>
                  <a:srgbClr val="FFFFFF"/>
                </a:solidFill>
                <a:latin typeface="+mj-lt"/>
                <a:ea typeface="+mj-ea"/>
                <a:cs typeface="+mj-cs"/>
              </a:rPr>
              <a:t>visite</a:t>
            </a:r>
            <a:endParaRPr lang="en-US" sz="7400" kern="1200" dirty="0">
              <a:solidFill>
                <a:srgbClr val="FFFFFF"/>
              </a:solidFill>
              <a:latin typeface="+mj-lt"/>
              <a:ea typeface="+mj-ea"/>
              <a:cs typeface="+mj-cs"/>
            </a:endParaRPr>
          </a:p>
        </p:txBody>
      </p:sp>
      <p:sp>
        <p:nvSpPr>
          <p:cNvPr id="3" name="Espace réservé du texte 2">
            <a:extLst>
              <a:ext uri="{FF2B5EF4-FFF2-40B4-BE49-F238E27FC236}">
                <a16:creationId xmlns:a16="http://schemas.microsoft.com/office/drawing/2014/main" id="{F367B3C3-B2B1-B656-2FFB-561776E438B7}"/>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645798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28006-A0C8-4A7D-175C-191E39B1A770}"/>
              </a:ext>
            </a:extLst>
          </p:cNvPr>
          <p:cNvSpPr>
            <a:spLocks noGrp="1"/>
          </p:cNvSpPr>
          <p:nvPr>
            <p:ph type="title"/>
          </p:nvPr>
        </p:nvSpPr>
        <p:spPr/>
        <p:txBody>
          <a:bodyPr/>
          <a:lstStyle/>
          <a:p>
            <a:r>
              <a:rPr lang="fr-FR" dirty="0"/>
              <a:t>Rédaction d’un rapport de visite assistée par IA</a:t>
            </a:r>
          </a:p>
        </p:txBody>
      </p:sp>
      <p:pic>
        <p:nvPicPr>
          <p:cNvPr id="5" name="Espace réservé du contenu 4">
            <a:extLst>
              <a:ext uri="{FF2B5EF4-FFF2-40B4-BE49-F238E27FC236}">
                <a16:creationId xmlns:a16="http://schemas.microsoft.com/office/drawing/2014/main" id="{EF4EEDD1-3CAA-A574-79C9-F7E0DD35C77B}"/>
              </a:ext>
            </a:extLst>
          </p:cNvPr>
          <p:cNvPicPr>
            <a:picLocks noGrp="1" noChangeAspect="1"/>
          </p:cNvPicPr>
          <p:nvPr>
            <p:ph idx="1"/>
          </p:nvPr>
        </p:nvPicPr>
        <p:blipFill>
          <a:blip r:embed="rId2"/>
          <a:stretch>
            <a:fillRect/>
          </a:stretch>
        </p:blipFill>
        <p:spPr>
          <a:xfrm>
            <a:off x="1968272" y="1825625"/>
            <a:ext cx="8255455" cy="4351338"/>
          </a:xfrm>
        </p:spPr>
      </p:pic>
    </p:spTree>
    <p:extLst>
      <p:ext uri="{BB962C8B-B14F-4D97-AF65-F5344CB8AC3E}">
        <p14:creationId xmlns:p14="http://schemas.microsoft.com/office/powerpoint/2010/main" val="2773015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7B6CE85-0394-9667-B39B-D13C9E80C0F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DEAE58DF-C892-5A07-06D8-F4075CFEF4D6}"/>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dirty="0">
                <a:solidFill>
                  <a:srgbClr val="FFFFFF"/>
                </a:solidFill>
              </a:rPr>
              <a:t>MKT</a:t>
            </a:r>
            <a:endParaRPr lang="en-US" sz="8000" kern="1200" dirty="0">
              <a:solidFill>
                <a:srgbClr val="FFFFFF"/>
              </a:solidFill>
              <a:latin typeface="+mj-lt"/>
              <a:ea typeface="+mj-ea"/>
              <a:cs typeface="+mj-cs"/>
            </a:endParaRPr>
          </a:p>
        </p:txBody>
      </p:sp>
      <p:sp>
        <p:nvSpPr>
          <p:cNvPr id="3" name="Espace réservé du texte 2">
            <a:extLst>
              <a:ext uri="{FF2B5EF4-FFF2-40B4-BE49-F238E27FC236}">
                <a16:creationId xmlns:a16="http://schemas.microsoft.com/office/drawing/2014/main" id="{620E50EB-B139-1490-09EA-BDA06E1DAF7B}"/>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1521947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0C76D0-C66F-A525-28BB-EE1F4DF56320}"/>
              </a:ext>
            </a:extLst>
          </p:cNvPr>
          <p:cNvSpPr>
            <a:spLocks noGrp="1"/>
          </p:cNvSpPr>
          <p:nvPr>
            <p:ph type="title"/>
          </p:nvPr>
        </p:nvSpPr>
        <p:spPr/>
        <p:txBody>
          <a:bodyPr/>
          <a:lstStyle/>
          <a:p>
            <a:r>
              <a:rPr lang="fr-FR" dirty="0"/>
              <a:t>Dans le prolongement de la conférence de Renaud Chorlay</a:t>
            </a:r>
          </a:p>
        </p:txBody>
      </p:sp>
      <p:sp>
        <p:nvSpPr>
          <p:cNvPr id="3" name="Espace réservé du contenu 2">
            <a:extLst>
              <a:ext uri="{FF2B5EF4-FFF2-40B4-BE49-F238E27FC236}">
                <a16:creationId xmlns:a16="http://schemas.microsoft.com/office/drawing/2014/main" id="{967C8ECD-380F-3E4D-B57F-587791DBDDD8}"/>
              </a:ext>
            </a:extLst>
          </p:cNvPr>
          <p:cNvSpPr>
            <a:spLocks noGrp="1"/>
          </p:cNvSpPr>
          <p:nvPr>
            <p:ph sz="half" idx="1"/>
          </p:nvPr>
        </p:nvSpPr>
        <p:spPr/>
        <p:txBody>
          <a:bodyPr/>
          <a:lstStyle/>
          <a:p>
            <a:r>
              <a:rPr lang="fr-FR" dirty="0"/>
              <a:t>Appropriation de la bibliographie et préparer un support de cours adapté pour des étudiants ou stagiaires</a:t>
            </a:r>
          </a:p>
          <a:p>
            <a:r>
              <a:rPr lang="fr-FR" dirty="0"/>
              <a:t>Conception d’une formation</a:t>
            </a:r>
          </a:p>
          <a:p>
            <a:r>
              <a:rPr lang="fr-FR" dirty="0"/>
              <a:t>Conception d’un sujet de partiel</a:t>
            </a:r>
          </a:p>
          <a:p>
            <a:r>
              <a:rPr lang="fr-FR" dirty="0"/>
              <a:t>Conception d’une grille d’évaluation du partiel</a:t>
            </a:r>
          </a:p>
        </p:txBody>
      </p:sp>
      <p:sp>
        <p:nvSpPr>
          <p:cNvPr id="4" name="Espace réservé du contenu 3">
            <a:extLst>
              <a:ext uri="{FF2B5EF4-FFF2-40B4-BE49-F238E27FC236}">
                <a16:creationId xmlns:a16="http://schemas.microsoft.com/office/drawing/2014/main" id="{A200B0A4-2B32-9EBF-BEB5-0D6B77D4D511}"/>
              </a:ext>
            </a:extLst>
          </p:cNvPr>
          <p:cNvSpPr>
            <a:spLocks noGrp="1"/>
          </p:cNvSpPr>
          <p:nvPr>
            <p:ph sz="half" idx="2"/>
          </p:nvPr>
        </p:nvSpPr>
        <p:spPr/>
        <p:txBody>
          <a:bodyPr/>
          <a:lstStyle/>
          <a:p>
            <a:r>
              <a:rPr lang="fr-FR" dirty="0">
                <a:hlinkClick r:id="rId2"/>
              </a:rPr>
              <a:t>https://www.perplexity.ai/search/propose-moi-une-description-de-SnHNNinIT96ATgDW_v2i1A</a:t>
            </a:r>
            <a:endParaRPr lang="fr-FR" dirty="0"/>
          </a:p>
          <a:p>
            <a:endParaRPr lang="fr-FR" dirty="0"/>
          </a:p>
          <a:p>
            <a:r>
              <a:rPr lang="fr-FR" dirty="0">
                <a:hlinkClick r:id="rId3"/>
              </a:rPr>
              <a:t>https://chatgpt.com/share/68426f74-e920-8004-abf2-b43ba59cbf7f</a:t>
            </a:r>
            <a:endParaRPr lang="fr-FR" dirty="0"/>
          </a:p>
          <a:p>
            <a:endParaRPr lang="fr-FR" dirty="0"/>
          </a:p>
        </p:txBody>
      </p:sp>
    </p:spTree>
    <p:extLst>
      <p:ext uri="{BB962C8B-B14F-4D97-AF65-F5344CB8AC3E}">
        <p14:creationId xmlns:p14="http://schemas.microsoft.com/office/powerpoint/2010/main" val="2015088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569AA961-C9F9-A174-20A0-B19C2520DE70}"/>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6800" kern="1200">
                <a:solidFill>
                  <a:srgbClr val="FFFFFF"/>
                </a:solidFill>
                <a:latin typeface="+mj-lt"/>
                <a:ea typeface="+mj-ea"/>
                <a:cs typeface="+mj-cs"/>
              </a:rPr>
              <a:t>Usages des élèves et des stagiaires</a:t>
            </a:r>
            <a:br>
              <a:rPr lang="en-US" sz="6800" kern="1200">
                <a:solidFill>
                  <a:srgbClr val="FFFFFF"/>
                </a:solidFill>
                <a:latin typeface="+mj-lt"/>
                <a:ea typeface="+mj-ea"/>
                <a:cs typeface="+mj-cs"/>
              </a:rPr>
            </a:br>
            <a:r>
              <a:rPr lang="en-US" sz="6800" kern="1200">
                <a:solidFill>
                  <a:srgbClr val="FFFFFF"/>
                </a:solidFill>
                <a:latin typeface="+mj-lt"/>
                <a:ea typeface="+mj-ea"/>
                <a:cs typeface="+mj-cs"/>
              </a:rPr>
              <a:t>Chartes locales &amp; cadre national</a:t>
            </a:r>
          </a:p>
        </p:txBody>
      </p:sp>
      <p:sp>
        <p:nvSpPr>
          <p:cNvPr id="3" name="Espace réservé du texte 2">
            <a:extLst>
              <a:ext uri="{FF2B5EF4-FFF2-40B4-BE49-F238E27FC236}">
                <a16:creationId xmlns:a16="http://schemas.microsoft.com/office/drawing/2014/main" id="{E84BC783-9462-A739-FF97-3B9CA3E0A5AD}"/>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677051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D45FED-4E8E-CFD0-1CFD-5517D93941E6}"/>
              </a:ext>
            </a:extLst>
          </p:cNvPr>
          <p:cNvSpPr>
            <a:spLocks noGrp="1"/>
          </p:cNvSpPr>
          <p:nvPr>
            <p:ph type="title"/>
          </p:nvPr>
        </p:nvSpPr>
        <p:spPr>
          <a:xfrm>
            <a:off x="5972782" y="365126"/>
            <a:ext cx="5381017" cy="1142662"/>
          </a:xfrm>
        </p:spPr>
        <p:txBody>
          <a:bodyPr>
            <a:normAutofit fontScale="90000"/>
          </a:bodyPr>
          <a:lstStyle/>
          <a:p>
            <a:pPr algn="ctr"/>
            <a:r>
              <a:rPr lang="fr-FR"/>
              <a:t>6 points de vigilances autour des IA</a:t>
            </a:r>
            <a:endParaRPr lang="fr-FR" dirty="0"/>
          </a:p>
        </p:txBody>
      </p:sp>
      <p:pic>
        <p:nvPicPr>
          <p:cNvPr id="2050" name="Picture 2" descr="Image générée">
            <a:extLst>
              <a:ext uri="{FF2B5EF4-FFF2-40B4-BE49-F238E27FC236}">
                <a16:creationId xmlns:a16="http://schemas.microsoft.com/office/drawing/2014/main" id="{D49061E7-4E95-B9E2-E467-EB0BD5AE96C9}"/>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bwMode="auto">
          <a:xfrm>
            <a:off x="770107" y="147130"/>
            <a:ext cx="4375826" cy="65637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052" name="Espace réservé du contenu 3">
            <a:extLst>
              <a:ext uri="{FF2B5EF4-FFF2-40B4-BE49-F238E27FC236}">
                <a16:creationId xmlns:a16="http://schemas.microsoft.com/office/drawing/2014/main" id="{C04B98A0-1C18-4D80-8065-53A7AA67E3D3}"/>
              </a:ext>
            </a:extLst>
          </p:cNvPr>
          <p:cNvGraphicFramePr>
            <a:graphicFrameLocks noGrp="1"/>
          </p:cNvGraphicFramePr>
          <p:nvPr>
            <p:ph sz="half" idx="2"/>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ectangle : coins arrondis 3">
            <a:extLst>
              <a:ext uri="{FF2B5EF4-FFF2-40B4-BE49-F238E27FC236}">
                <a16:creationId xmlns:a16="http://schemas.microsoft.com/office/drawing/2014/main" id="{D3B6B1E8-AEE7-39ED-4AD1-9B3BCE449FB1}"/>
              </a:ext>
            </a:extLst>
          </p:cNvPr>
          <p:cNvSpPr/>
          <p:nvPr/>
        </p:nvSpPr>
        <p:spPr>
          <a:xfrm>
            <a:off x="4235971" y="188663"/>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709298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ED0461-2059-3C35-58D8-141AC78D5819}"/>
              </a:ext>
            </a:extLst>
          </p:cNvPr>
          <p:cNvSpPr>
            <a:spLocks noGrp="1"/>
          </p:cNvSpPr>
          <p:nvPr>
            <p:ph type="title"/>
          </p:nvPr>
        </p:nvSpPr>
        <p:spPr/>
        <p:txBody>
          <a:bodyPr>
            <a:normAutofit fontScale="90000"/>
          </a:bodyPr>
          <a:lstStyle/>
          <a:p>
            <a:r>
              <a:rPr lang="fr-FR" dirty="0"/>
              <a:t>Hypothèse de décalage d’ancienneté et de fréquence dans les usages entre les élèves et les enseignants</a:t>
            </a:r>
          </a:p>
        </p:txBody>
      </p:sp>
      <p:sp>
        <p:nvSpPr>
          <p:cNvPr id="3" name="Espace réservé du texte 2">
            <a:extLst>
              <a:ext uri="{FF2B5EF4-FFF2-40B4-BE49-F238E27FC236}">
                <a16:creationId xmlns:a16="http://schemas.microsoft.com/office/drawing/2014/main" id="{7BB0E223-18AE-0ADF-3CA4-F38383EEA1AB}"/>
              </a:ext>
            </a:extLst>
          </p:cNvPr>
          <p:cNvSpPr>
            <a:spLocks noGrp="1"/>
          </p:cNvSpPr>
          <p:nvPr>
            <p:ph type="body" idx="1"/>
          </p:nvPr>
        </p:nvSpPr>
        <p:spPr/>
        <p:txBody>
          <a:bodyPr>
            <a:normAutofit fontScale="70000" lnSpcReduction="20000"/>
          </a:bodyPr>
          <a:lstStyle/>
          <a:p>
            <a:r>
              <a:rPr lang="fr-FR" dirty="0"/>
              <a:t>Elèves</a:t>
            </a:r>
          </a:p>
          <a:p>
            <a:r>
              <a:rPr lang="fr-FR" dirty="0"/>
              <a:t>Echantillon : 25</a:t>
            </a:r>
          </a:p>
        </p:txBody>
      </p:sp>
      <p:sp>
        <p:nvSpPr>
          <p:cNvPr id="5" name="Espace réservé du texte 4">
            <a:extLst>
              <a:ext uri="{FF2B5EF4-FFF2-40B4-BE49-F238E27FC236}">
                <a16:creationId xmlns:a16="http://schemas.microsoft.com/office/drawing/2014/main" id="{1BD42059-D95D-7D09-05CA-BC13C7311D1A}"/>
              </a:ext>
            </a:extLst>
          </p:cNvPr>
          <p:cNvSpPr>
            <a:spLocks noGrp="1"/>
          </p:cNvSpPr>
          <p:nvPr>
            <p:ph type="body" sz="quarter" idx="3"/>
          </p:nvPr>
        </p:nvSpPr>
        <p:spPr/>
        <p:txBody>
          <a:bodyPr>
            <a:normAutofit fontScale="70000" lnSpcReduction="20000"/>
          </a:bodyPr>
          <a:lstStyle/>
          <a:p>
            <a:r>
              <a:rPr lang="fr-FR" dirty="0"/>
              <a:t>Etudiants MEEF + stagiaires DIU Maths 2</a:t>
            </a:r>
            <a:r>
              <a:rPr lang="fr-FR" baseline="30000" dirty="0"/>
              <a:t>nd</a:t>
            </a:r>
            <a:r>
              <a:rPr lang="fr-FR" dirty="0"/>
              <a:t> degré </a:t>
            </a:r>
          </a:p>
          <a:p>
            <a:r>
              <a:rPr lang="fr-FR" dirty="0"/>
              <a:t>Echantillon : 9</a:t>
            </a:r>
          </a:p>
        </p:txBody>
      </p:sp>
      <p:pic>
        <p:nvPicPr>
          <p:cNvPr id="2056" name="Picture 8" descr="Image générée">
            <a:extLst>
              <a:ext uri="{FF2B5EF4-FFF2-40B4-BE49-F238E27FC236}">
                <a16:creationId xmlns:a16="http://schemas.microsoft.com/office/drawing/2014/main" id="{D0448E66-6A93-ACF2-1C97-9506F30F397E}"/>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9788" y="2816806"/>
            <a:ext cx="5157787" cy="3061125"/>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générée">
            <a:extLst>
              <a:ext uri="{FF2B5EF4-FFF2-40B4-BE49-F238E27FC236}">
                <a16:creationId xmlns:a16="http://schemas.microsoft.com/office/drawing/2014/main" id="{093DF16A-B1F1-A0E9-F0CF-B72CD9C9A242}"/>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72200" y="2795071"/>
            <a:ext cx="5183188" cy="310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702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7F18F99-4943-F7E3-4FA8-75F395A9D5BE}"/>
              </a:ext>
            </a:extLst>
          </p:cNvPr>
          <p:cNvSpPr>
            <a:spLocks noGrp="1"/>
          </p:cNvSpPr>
          <p:nvPr>
            <p:ph type="title"/>
          </p:nvPr>
        </p:nvSpPr>
        <p:spPr/>
        <p:txBody>
          <a:bodyPr/>
          <a:lstStyle/>
          <a:p>
            <a:r>
              <a:rPr lang="fr-FR" dirty="0"/>
              <a:t>Hypothèse de variété des usages des IA chez les élèves</a:t>
            </a:r>
          </a:p>
        </p:txBody>
      </p:sp>
      <p:pic>
        <p:nvPicPr>
          <p:cNvPr id="4104" name="Picture 8" descr="Tableau des réponses au formulaire Forms. Titre de la question : Dans quels contextes utilisez-vous principalement l&amp;apos;IA ?. Nombre de réponses : 23 réponses.">
            <a:extLst>
              <a:ext uri="{FF2B5EF4-FFF2-40B4-BE49-F238E27FC236}">
                <a16:creationId xmlns:a16="http://schemas.microsoft.com/office/drawing/2014/main" id="{606A15F4-A609-7D57-0C43-6762925A57C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3223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8BC7E3-CE4D-0769-30BE-DE14FA5B52E7}"/>
              </a:ext>
            </a:extLst>
          </p:cNvPr>
          <p:cNvSpPr>
            <a:spLocks noGrp="1"/>
          </p:cNvSpPr>
          <p:nvPr>
            <p:ph type="title"/>
          </p:nvPr>
        </p:nvSpPr>
        <p:spPr/>
        <p:txBody>
          <a:bodyPr/>
          <a:lstStyle/>
          <a:p>
            <a:r>
              <a:rPr lang="fr-FR" dirty="0"/>
              <a:t>Hypothèse de variété des usages des IA chez les élèves</a:t>
            </a:r>
          </a:p>
        </p:txBody>
      </p:sp>
      <p:pic>
        <p:nvPicPr>
          <p:cNvPr id="9218" name="Picture 2" descr="Tableau des réponses au formulaire Forms. Titre de la question : Que demandez-vous le plus souvent à l&amp;apos;IA dans un cadre personnel ?. Nombre de réponses : 22 réponses.">
            <a:extLst>
              <a:ext uri="{FF2B5EF4-FFF2-40B4-BE49-F238E27FC236}">
                <a16:creationId xmlns:a16="http://schemas.microsoft.com/office/drawing/2014/main" id="{4272AB48-6ECD-989F-F8D1-E09690A35C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140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3FDDFB-7897-E336-0E87-7B0A2BCB9A6E}"/>
              </a:ext>
            </a:extLst>
          </p:cNvPr>
          <p:cNvSpPr>
            <a:spLocks noGrp="1"/>
          </p:cNvSpPr>
          <p:nvPr>
            <p:ph type="title"/>
          </p:nvPr>
        </p:nvSpPr>
        <p:spPr/>
        <p:txBody>
          <a:bodyPr/>
          <a:lstStyle/>
          <a:p>
            <a:r>
              <a:rPr lang="fr-FR" dirty="0"/>
              <a:t>Hypothèse de variété des usages qualitatifs et quantitatifs selon les matières chez les élèves</a:t>
            </a:r>
          </a:p>
        </p:txBody>
      </p:sp>
      <p:pic>
        <p:nvPicPr>
          <p:cNvPr id="5122" name="Picture 2" descr="Tableau des réponses au formulaire Forms. Titre de la question : Dans quelles matières utilisez-vous le plus souvent l&amp;apos;IA ?. Nombre de réponses : 25 réponses.">
            <a:extLst>
              <a:ext uri="{FF2B5EF4-FFF2-40B4-BE49-F238E27FC236}">
                <a16:creationId xmlns:a16="http://schemas.microsoft.com/office/drawing/2014/main" id="{A54E1D37-5139-5384-4AC3-D99D6C8EBB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0282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A88341-A97B-0755-F67B-F1A9367284A3}"/>
              </a:ext>
            </a:extLst>
          </p:cNvPr>
          <p:cNvSpPr>
            <a:spLocks noGrp="1"/>
          </p:cNvSpPr>
          <p:nvPr>
            <p:ph type="title"/>
          </p:nvPr>
        </p:nvSpPr>
        <p:spPr/>
        <p:txBody>
          <a:bodyPr/>
          <a:lstStyle/>
          <a:p>
            <a:r>
              <a:rPr lang="fr-FR" dirty="0"/>
              <a:t>Hypothèse de l’existence de mauvais usages chez les élèves</a:t>
            </a:r>
          </a:p>
        </p:txBody>
      </p:sp>
      <p:pic>
        <p:nvPicPr>
          <p:cNvPr id="6146" name="Picture 2" descr="Tableau des réponses au formulaire Forms. Titre de la question : Avez-vous déjà remis un devoir entièrement réalisé par une IA ?. Nombre de réponses : 25 réponses.">
            <a:extLst>
              <a:ext uri="{FF2B5EF4-FFF2-40B4-BE49-F238E27FC236}">
                <a16:creationId xmlns:a16="http://schemas.microsoft.com/office/drawing/2014/main" id="{1EFFD1C2-1682-0B1C-B608-6A7889DF6F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8242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9A237-3B7C-25E4-FA1E-A2BB4B88CF3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5B64BC5-6148-A667-A665-909AE6458DB3}"/>
              </a:ext>
            </a:extLst>
          </p:cNvPr>
          <p:cNvSpPr>
            <a:spLocks noGrp="1"/>
          </p:cNvSpPr>
          <p:nvPr>
            <p:ph type="title"/>
          </p:nvPr>
        </p:nvSpPr>
        <p:spPr/>
        <p:txBody>
          <a:bodyPr/>
          <a:lstStyle/>
          <a:p>
            <a:r>
              <a:rPr lang="fr-FR" dirty="0"/>
              <a:t>Hypothèse de la conscience de leurs usages frauduleux par les élèves</a:t>
            </a:r>
          </a:p>
        </p:txBody>
      </p:sp>
      <p:pic>
        <p:nvPicPr>
          <p:cNvPr id="7170" name="Picture 2" descr="Tableau des réponses au formulaire Forms. Titre de la question : Avez-vous déjà utilisé l&amp;apos;IA de manière que vous considérez comme de la triche ?. Nombre de réponses : 24 réponses.">
            <a:extLst>
              <a:ext uri="{FF2B5EF4-FFF2-40B4-BE49-F238E27FC236}">
                <a16:creationId xmlns:a16="http://schemas.microsoft.com/office/drawing/2014/main" id="{45803ED2-FE2D-8C3A-CD45-F94B690F4D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2831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CA4577-A5BA-4D10-D774-E7D22E88F4B5}"/>
              </a:ext>
            </a:extLst>
          </p:cNvPr>
          <p:cNvSpPr>
            <a:spLocks noGrp="1"/>
          </p:cNvSpPr>
          <p:nvPr>
            <p:ph type="title"/>
          </p:nvPr>
        </p:nvSpPr>
        <p:spPr/>
        <p:txBody>
          <a:bodyPr/>
          <a:lstStyle/>
          <a:p>
            <a:r>
              <a:rPr lang="fr-FR" dirty="0"/>
              <a:t>DIU - Règles à l’échelle de la classe sur l’usage de l’IA ?</a:t>
            </a:r>
          </a:p>
        </p:txBody>
      </p:sp>
      <p:pic>
        <p:nvPicPr>
          <p:cNvPr id="12290" name="Picture 2" descr="Tableau des réponses au formulaire Forms. Titre de la question : Avez-vous établi des règles avec vos élèves concernant l&amp;apos;usage de l&amp;apos;IA ?. Nombre de réponses : 9 réponses.">
            <a:extLst>
              <a:ext uri="{FF2B5EF4-FFF2-40B4-BE49-F238E27FC236}">
                <a16:creationId xmlns:a16="http://schemas.microsoft.com/office/drawing/2014/main" id="{8E46C3B9-E310-77FF-0273-BF5B1C9FB50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9978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61B15-E6AB-F26A-4825-50A91E5DBF0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311CAE9-7917-08AF-E825-CE2D2043D9C3}"/>
              </a:ext>
            </a:extLst>
          </p:cNvPr>
          <p:cNvSpPr>
            <a:spLocks noGrp="1"/>
          </p:cNvSpPr>
          <p:nvPr>
            <p:ph type="title"/>
          </p:nvPr>
        </p:nvSpPr>
        <p:spPr/>
        <p:txBody>
          <a:bodyPr/>
          <a:lstStyle/>
          <a:p>
            <a:r>
              <a:rPr lang="fr-FR" dirty="0"/>
              <a:t>DIU – Formation antérieure aux usages de l’IA ?</a:t>
            </a:r>
          </a:p>
        </p:txBody>
      </p:sp>
      <p:pic>
        <p:nvPicPr>
          <p:cNvPr id="13318" name="Picture 6" descr="Tableau des réponses au formulaire Forms. Titre de la question : Avez-vous reçu une formation sur l&amp;apos;usage de l&amp;apos;IA dans l&amp;apos;enseignement ?. Nombre de réponses : 9 réponses.">
            <a:extLst>
              <a:ext uri="{FF2B5EF4-FFF2-40B4-BE49-F238E27FC236}">
                <a16:creationId xmlns:a16="http://schemas.microsoft.com/office/drawing/2014/main" id="{F39580E6-9F6E-EE28-D8E3-8E6E69A393F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754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605A-FA6F-8473-E91D-91D8ADA843A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CE2C610-F684-3055-B290-46AFC8F51DB4}"/>
              </a:ext>
            </a:extLst>
          </p:cNvPr>
          <p:cNvSpPr>
            <a:spLocks noGrp="1"/>
          </p:cNvSpPr>
          <p:nvPr>
            <p:ph type="title"/>
          </p:nvPr>
        </p:nvSpPr>
        <p:spPr/>
        <p:txBody>
          <a:bodyPr/>
          <a:lstStyle/>
          <a:p>
            <a:r>
              <a:rPr lang="fr-FR" dirty="0"/>
              <a:t>DIU – Recommandations ?</a:t>
            </a:r>
          </a:p>
        </p:txBody>
      </p:sp>
      <p:pic>
        <p:nvPicPr>
          <p:cNvPr id="14338" name="Picture 2" descr="Tableau des réponses au formulaire Forms. Titre de la question : Votre établissement ou votre académie a-t-il donné des recommandations concernant l&amp;apos;usage de l&amp;apos;IA ?. Nombre de réponses : 9 réponses.">
            <a:extLst>
              <a:ext uri="{FF2B5EF4-FFF2-40B4-BE49-F238E27FC236}">
                <a16:creationId xmlns:a16="http://schemas.microsoft.com/office/drawing/2014/main" id="{4DD2562F-C8AE-7883-FF3E-D5720B3134E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9043" y="1825625"/>
            <a:ext cx="9593913"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405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D82C3F-C8E1-C87B-6290-A1C44CC02407}"/>
              </a:ext>
            </a:extLst>
          </p:cNvPr>
          <p:cNvSpPr>
            <a:spLocks noGrp="1"/>
          </p:cNvSpPr>
          <p:nvPr>
            <p:ph type="title"/>
          </p:nvPr>
        </p:nvSpPr>
        <p:spPr/>
        <p:txBody>
          <a:bodyPr>
            <a:normAutofit fontScale="90000"/>
          </a:bodyPr>
          <a:lstStyle/>
          <a:p>
            <a:r>
              <a:rPr lang="fr-FR" dirty="0"/>
              <a:t>Intersection ergonomique et fonctionnelle : IA conversationnelle et pratiques de messagerie instantanées des élèves sur leurs smartphones</a:t>
            </a:r>
          </a:p>
        </p:txBody>
      </p:sp>
      <p:pic>
        <p:nvPicPr>
          <p:cNvPr id="10242" name="Picture 2" descr="Tableau des réponses au formulaire Forms. Titre de la question : Vous sentez-vous à l&amp;apos;aise avec l&amp;apos;utilisation des IA ?. Nombre de réponses : 25 réponses.">
            <a:extLst>
              <a:ext uri="{FF2B5EF4-FFF2-40B4-BE49-F238E27FC236}">
                <a16:creationId xmlns:a16="http://schemas.microsoft.com/office/drawing/2014/main" id="{CAFD3730-370E-12EC-B92C-6BCD396FD5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25254" y="1825625"/>
            <a:ext cx="10341491"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00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CD1B22-AC6D-94E4-EDE8-0A62052AA5C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A3C89F8-0D2F-47FF-B903-151248265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81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re 1">
            <a:extLst>
              <a:ext uri="{FF2B5EF4-FFF2-40B4-BE49-F238E27FC236}">
                <a16:creationId xmlns:a16="http://schemas.microsoft.com/office/drawing/2014/main" id="{1208AD4B-2C08-0C10-C4F5-72A2D3ED97E7}"/>
              </a:ext>
            </a:extLst>
          </p:cNvPr>
          <p:cNvSpPr>
            <a:spLocks noGrp="1"/>
          </p:cNvSpPr>
          <p:nvPr>
            <p:ph type="title"/>
          </p:nvPr>
        </p:nvSpPr>
        <p:spPr>
          <a:xfrm>
            <a:off x="3880430" y="583345"/>
            <a:ext cx="7160357" cy="4164820"/>
          </a:xfrm>
        </p:spPr>
        <p:txBody>
          <a:bodyPr vert="horz" lIns="91440" tIns="45720" rIns="91440" bIns="45720" rtlCol="0" anchor="t">
            <a:normAutofit/>
          </a:bodyPr>
          <a:lstStyle/>
          <a:p>
            <a:pPr algn="r"/>
            <a:r>
              <a:rPr lang="en-US" sz="8000" kern="1200">
                <a:solidFill>
                  <a:srgbClr val="FFFFFF"/>
                </a:solidFill>
                <a:latin typeface="+mj-lt"/>
                <a:ea typeface="+mj-ea"/>
                <a:cs typeface="+mj-cs"/>
              </a:rPr>
              <a:t>Nos M1 et les mémoires…</a:t>
            </a:r>
          </a:p>
        </p:txBody>
      </p:sp>
      <p:sp>
        <p:nvSpPr>
          <p:cNvPr id="3" name="Espace réservé du texte 2">
            <a:extLst>
              <a:ext uri="{FF2B5EF4-FFF2-40B4-BE49-F238E27FC236}">
                <a16:creationId xmlns:a16="http://schemas.microsoft.com/office/drawing/2014/main" id="{0C55E3C9-50AC-9D39-6CDE-3B069DB8D325}"/>
              </a:ext>
            </a:extLst>
          </p:cNvPr>
          <p:cNvSpPr>
            <a:spLocks noGrp="1"/>
          </p:cNvSpPr>
          <p:nvPr>
            <p:ph type="body" idx="1"/>
          </p:nvPr>
        </p:nvSpPr>
        <p:spPr>
          <a:xfrm>
            <a:off x="1208228" y="5972174"/>
            <a:ext cx="8578699" cy="504825"/>
          </a:xfrm>
        </p:spPr>
        <p:txBody>
          <a:bodyPr vert="horz" lIns="91440" tIns="45720" rIns="91440" bIns="45720" rtlCol="0">
            <a:normAutofit/>
          </a:bodyPr>
          <a:lstStyle/>
          <a:p>
            <a:endParaRPr lang="en-US" sz="2000" kern="1200">
              <a:solidFill>
                <a:srgbClr val="FFFFFF"/>
              </a:solidFill>
              <a:latin typeface="+mn-lt"/>
              <a:ea typeface="+mn-ea"/>
              <a:cs typeface="+mn-cs"/>
            </a:endParaRPr>
          </a:p>
        </p:txBody>
      </p:sp>
      <p:sp>
        <p:nvSpPr>
          <p:cNvPr id="10"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4359" y="583345"/>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solidFill>
                <a:srgbClr val="FFFFFF"/>
              </a:solidFill>
            </a:endParaRPr>
          </a:p>
        </p:txBody>
      </p:sp>
      <p:sp>
        <p:nvSpPr>
          <p:cNvPr id="12"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33139" y="8126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solidFill>
                <a:srgbClr val="FFFFFF"/>
              </a:solidFill>
            </a:endParaRPr>
          </a:p>
        </p:txBody>
      </p:sp>
      <p:sp>
        <p:nvSpPr>
          <p:cNvPr id="14"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8819" y="1037066"/>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solidFill>
                <a:srgbClr val="FFFFFF"/>
              </a:solidFill>
            </a:endParaRPr>
          </a:p>
        </p:txBody>
      </p:sp>
      <p:cxnSp>
        <p:nvCxnSpPr>
          <p:cNvPr id="16" name="Straight Connector 15">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56114" y="3503032"/>
            <a:ext cx="0" cy="334609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18" name="Graphic 22">
            <a:extLst>
              <a:ext uri="{FF2B5EF4-FFF2-40B4-BE49-F238E27FC236}">
                <a16:creationId xmlns:a16="http://schemas.microsoft.com/office/drawing/2014/main" id="{508BEF50-7B1E-49A4-BC19-5F4F1D755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36425" y="5636680"/>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rgbClr val="FFFFFF"/>
          </a:solidFill>
          <a:ln w="646" cap="flat">
            <a:noFill/>
            <a:prstDash val="solid"/>
            <a:miter/>
          </a:ln>
        </p:spPr>
        <p:txBody>
          <a:bodyPr rtlCol="0" anchor="ctr"/>
          <a:lstStyle/>
          <a:p>
            <a:endParaRPr lang="en-US">
              <a:solidFill>
                <a:srgbClr val="FFFFFF"/>
              </a:solidFill>
            </a:endParaRPr>
          </a:p>
        </p:txBody>
      </p:sp>
      <p:sp>
        <p:nvSpPr>
          <p:cNvPr id="20" name="Graphic 23">
            <a:extLst>
              <a:ext uri="{FF2B5EF4-FFF2-40B4-BE49-F238E27FC236}">
                <a16:creationId xmlns:a16="http://schemas.microsoft.com/office/drawing/2014/main" id="{3FBAD350-5664-4811-A208-657FB882D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45175" y="6096759"/>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rgbClr val="FFFFFF"/>
          </a:solidFill>
          <a:ln w="516" cap="flat">
            <a:noFill/>
            <a:prstDash val="solid"/>
            <a:miter/>
          </a:ln>
        </p:spPr>
        <p:txBody>
          <a:bodyPr rtlCol="0" anchor="ctr"/>
          <a:lstStyle/>
          <a:p>
            <a:endParaRPr lang="en-US">
              <a:solidFill>
                <a:srgbClr val="FFFFFF"/>
              </a:solidFill>
            </a:endParaRPr>
          </a:p>
        </p:txBody>
      </p:sp>
      <p:sp>
        <p:nvSpPr>
          <p:cNvPr id="22" name="Graphic 21">
            <a:extLst>
              <a:ext uri="{FF2B5EF4-FFF2-40B4-BE49-F238E27FC236}">
                <a16:creationId xmlns:a16="http://schemas.microsoft.com/office/drawing/2014/main" id="{C39ADB8F-D187-49D7-BDCF-C1B6DC7270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54288" y="6238029"/>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rgbClr val="FFFFFF"/>
          </a:solidFill>
          <a:ln w="469" cap="flat">
            <a:noFill/>
            <a:prstDash val="solid"/>
            <a:miter/>
          </a:ln>
        </p:spPr>
        <p:txBody>
          <a:bodyPr rtlCol="0" anchor="ctr"/>
          <a:lstStyle/>
          <a:p>
            <a:endParaRPr lang="en-US">
              <a:solidFill>
                <a:srgbClr val="FFFFFF"/>
              </a:solidFill>
            </a:endParaRPr>
          </a:p>
        </p:txBody>
      </p:sp>
    </p:spTree>
    <p:extLst>
      <p:ext uri="{BB962C8B-B14F-4D97-AF65-F5344CB8AC3E}">
        <p14:creationId xmlns:p14="http://schemas.microsoft.com/office/powerpoint/2010/main" val="92289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D140054-1561-748D-1A05-4CAF965B118A}"/>
              </a:ext>
            </a:extLst>
          </p:cNvPr>
          <p:cNvSpPr>
            <a:spLocks noGrp="1"/>
          </p:cNvSpPr>
          <p:nvPr>
            <p:ph type="title"/>
          </p:nvPr>
        </p:nvSpPr>
        <p:spPr/>
        <p:txBody>
          <a:bodyPr/>
          <a:lstStyle/>
          <a:p>
            <a:r>
              <a:rPr lang="fr-FR" dirty="0"/>
              <a:t>Des besoins de formations identifiés par les élèves… (ou pas ?)</a:t>
            </a:r>
          </a:p>
        </p:txBody>
      </p:sp>
      <p:pic>
        <p:nvPicPr>
          <p:cNvPr id="11266" name="Picture 2" descr="Tableau des réponses au formulaire Forms. Titre de la question : Selon vous, que devriez-vous apprendre concernant l&amp;apos;IA ?. Nombre de réponses : 24 réponses.">
            <a:extLst>
              <a:ext uri="{FF2B5EF4-FFF2-40B4-BE49-F238E27FC236}">
                <a16:creationId xmlns:a16="http://schemas.microsoft.com/office/drawing/2014/main" id="{359037F9-2BB0-3550-D2D0-29D318DC10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833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9EF0AE-CDC8-F76C-8FBC-9A67CF0F4411}"/>
              </a:ext>
            </a:extLst>
          </p:cNvPr>
          <p:cNvSpPr>
            <a:spLocks noGrp="1"/>
          </p:cNvSpPr>
          <p:nvPr>
            <p:ph type="title"/>
          </p:nvPr>
        </p:nvSpPr>
        <p:spPr/>
        <p:txBody>
          <a:bodyPr>
            <a:normAutofit fontScale="90000"/>
          </a:bodyPr>
          <a:lstStyle/>
          <a:p>
            <a:r>
              <a:rPr lang="fr-FR" dirty="0"/>
              <a:t>Des usages de l’IA qui renforcent les défauts de nos procédures  d’orientation et/ou de sélection</a:t>
            </a:r>
          </a:p>
        </p:txBody>
      </p:sp>
      <p:pic>
        <p:nvPicPr>
          <p:cNvPr id="8194" name="Picture 2" descr="Tableau des réponses au formulaire Forms. Titre de la question : Si vous êtes en Terminale, avez-vous utilisé une IA pour préparer Parcoursup ?. Nombre de réponses : 25 réponses.">
            <a:extLst>
              <a:ext uri="{FF2B5EF4-FFF2-40B4-BE49-F238E27FC236}">
                <a16:creationId xmlns:a16="http://schemas.microsoft.com/office/drawing/2014/main" id="{17924ACB-05FD-B8E7-FFA9-A8F48C93601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9593" y="1825625"/>
            <a:ext cx="9152814"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5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2854" y="182880"/>
            <a:ext cx="9186297" cy="523220"/>
          </a:xfrm>
          <a:prstGeom prst="rect">
            <a:avLst/>
          </a:prstGeom>
          <a:noFill/>
        </p:spPr>
        <p:txBody>
          <a:bodyPr wrap="none">
            <a:spAutoFit/>
          </a:bodyPr>
          <a:lstStyle/>
          <a:p>
            <a:pPr algn="ctr">
              <a:defRPr sz="2800" b="1"/>
            </a:pPr>
            <a:r>
              <a:rPr lang="fr-FR" sz="2800" dirty="0"/>
              <a:t>Brouillon de c</a:t>
            </a:r>
            <a:r>
              <a:rPr sz="2800" dirty="0" err="1"/>
              <a:t>harte</a:t>
            </a:r>
            <a:r>
              <a:rPr sz="2800" dirty="0"/>
              <a:t> des usages de </a:t>
            </a:r>
            <a:r>
              <a:rPr sz="2800" dirty="0" err="1"/>
              <a:t>l’IA</a:t>
            </a:r>
            <a:r>
              <a:rPr sz="2800" dirty="0"/>
              <a:t> – Collège &amp; Lycée</a:t>
            </a:r>
          </a:p>
        </p:txBody>
      </p:sp>
      <p:graphicFrame>
        <p:nvGraphicFramePr>
          <p:cNvPr id="3" name="Table 2"/>
          <p:cNvGraphicFramePr>
            <a:graphicFrameLocks noGrp="1"/>
          </p:cNvGraphicFramePr>
          <p:nvPr>
            <p:extLst>
              <p:ext uri="{D42A27DB-BD31-4B8C-83A1-F6EECF244321}">
                <p14:modId xmlns:p14="http://schemas.microsoft.com/office/powerpoint/2010/main" val="1937719587"/>
              </p:ext>
            </p:extLst>
          </p:nvPr>
        </p:nvGraphicFramePr>
        <p:xfrm>
          <a:off x="577516" y="706100"/>
          <a:ext cx="10908630" cy="5758868"/>
        </p:xfrm>
        <a:graphic>
          <a:graphicData uri="http://schemas.openxmlformats.org/drawingml/2006/table">
            <a:tbl>
              <a:tblPr firstRow="1" bandRow="1">
                <a:tableStyleId>{5C22544A-7EE6-4342-B048-85BDC9FD1C3A}</a:tableStyleId>
              </a:tblPr>
              <a:tblGrid>
                <a:gridCol w="3636210">
                  <a:extLst>
                    <a:ext uri="{9D8B030D-6E8A-4147-A177-3AD203B41FA5}">
                      <a16:colId xmlns:a16="http://schemas.microsoft.com/office/drawing/2014/main" val="20000"/>
                    </a:ext>
                  </a:extLst>
                </a:gridCol>
                <a:gridCol w="3636210">
                  <a:extLst>
                    <a:ext uri="{9D8B030D-6E8A-4147-A177-3AD203B41FA5}">
                      <a16:colId xmlns:a16="http://schemas.microsoft.com/office/drawing/2014/main" val="20001"/>
                    </a:ext>
                  </a:extLst>
                </a:gridCol>
                <a:gridCol w="3636210">
                  <a:extLst>
                    <a:ext uri="{9D8B030D-6E8A-4147-A177-3AD203B41FA5}">
                      <a16:colId xmlns:a16="http://schemas.microsoft.com/office/drawing/2014/main" val="20002"/>
                    </a:ext>
                  </a:extLst>
                </a:gridCol>
              </a:tblGrid>
              <a:tr h="411347">
                <a:tc>
                  <a:txBody>
                    <a:bodyPr/>
                    <a:lstStyle/>
                    <a:p>
                      <a:pPr>
                        <a:defRPr sz="1400" b="1"/>
                      </a:pPr>
                      <a:r>
                        <a:rPr sz="1800" dirty="0" err="1"/>
                        <a:t>Acteurs</a:t>
                      </a:r>
                      <a:endParaRPr sz="1800" dirty="0"/>
                    </a:p>
                  </a:txBody>
                  <a:tcPr>
                    <a:solidFill>
                      <a:srgbClr val="4285F4"/>
                    </a:solidFill>
                  </a:tcPr>
                </a:tc>
                <a:tc>
                  <a:txBody>
                    <a:bodyPr/>
                    <a:lstStyle/>
                    <a:p>
                      <a:pPr>
                        <a:defRPr sz="1400" b="1"/>
                      </a:pPr>
                      <a:r>
                        <a:rPr sz="1800" dirty="0"/>
                        <a:t>Droits</a:t>
                      </a:r>
                    </a:p>
                  </a:txBody>
                  <a:tcPr>
                    <a:solidFill>
                      <a:srgbClr val="4285F4"/>
                    </a:solidFill>
                  </a:tcPr>
                </a:tc>
                <a:tc>
                  <a:txBody>
                    <a:bodyPr/>
                    <a:lstStyle/>
                    <a:p>
                      <a:pPr>
                        <a:defRPr sz="1400" b="1"/>
                      </a:pPr>
                      <a:r>
                        <a:rPr sz="1800"/>
                        <a:t>Devoirs</a:t>
                      </a:r>
                    </a:p>
                  </a:txBody>
                  <a:tcPr>
                    <a:solidFill>
                      <a:srgbClr val="4285F4"/>
                    </a:solidFill>
                  </a:tcPr>
                </a:tc>
                <a:extLst>
                  <a:ext uri="{0D108BD9-81ED-4DB2-BD59-A6C34878D82A}">
                    <a16:rowId xmlns:a16="http://schemas.microsoft.com/office/drawing/2014/main" val="10000"/>
                  </a:ext>
                </a:extLst>
              </a:tr>
              <a:tr h="1645391">
                <a:tc>
                  <a:txBody>
                    <a:bodyPr/>
                    <a:lstStyle/>
                    <a:p>
                      <a:pPr>
                        <a:defRPr sz="1000"/>
                      </a:pPr>
                      <a:r>
                        <a:rPr sz="1800" dirty="0"/>
                        <a:t>Élèves</a:t>
                      </a:r>
                    </a:p>
                  </a:txBody>
                  <a:tcPr/>
                </a:tc>
                <a:tc>
                  <a:txBody>
                    <a:bodyPr/>
                    <a:lstStyle/>
                    <a:p>
                      <a:pPr>
                        <a:defRPr sz="1000"/>
                      </a:pPr>
                      <a:r>
                        <a:rPr sz="1800" dirty="0"/>
                        <a:t>• </a:t>
                      </a:r>
                      <a:r>
                        <a:rPr sz="1800" dirty="0" err="1"/>
                        <a:t>Accès</a:t>
                      </a:r>
                      <a:r>
                        <a:rPr sz="1800" dirty="0"/>
                        <a:t> </a:t>
                      </a:r>
                      <a:r>
                        <a:rPr sz="1800" dirty="0" err="1"/>
                        <a:t>outils</a:t>
                      </a:r>
                      <a:r>
                        <a:rPr sz="1800" dirty="0"/>
                        <a:t> IA </a:t>
                      </a:r>
                      <a:r>
                        <a:rPr sz="1800" dirty="0" err="1"/>
                        <a:t>validés</a:t>
                      </a:r>
                      <a:endParaRPr sz="1800" dirty="0"/>
                    </a:p>
                    <a:p>
                      <a:r>
                        <a:rPr sz="1800" dirty="0"/>
                        <a:t>• Formation </a:t>
                      </a:r>
                      <a:r>
                        <a:rPr sz="1800" dirty="0" err="1"/>
                        <a:t>éthique</a:t>
                      </a:r>
                      <a:endParaRPr sz="1800" dirty="0"/>
                    </a:p>
                    <a:p>
                      <a:r>
                        <a:rPr sz="1800" dirty="0"/>
                        <a:t>• </a:t>
                      </a:r>
                      <a:r>
                        <a:rPr sz="1800" dirty="0" err="1"/>
                        <a:t>Demande</a:t>
                      </a:r>
                      <a:r>
                        <a:rPr sz="1800" dirty="0"/>
                        <a:t> </a:t>
                      </a:r>
                      <a:r>
                        <a:rPr sz="1800" dirty="0" err="1"/>
                        <a:t>d’aide</a:t>
                      </a:r>
                      <a:endParaRPr sz="1800" dirty="0"/>
                    </a:p>
                    <a:p>
                      <a:r>
                        <a:rPr sz="1800" dirty="0"/>
                        <a:t>• Transparence des usages IA</a:t>
                      </a:r>
                    </a:p>
                    <a:p>
                      <a:r>
                        <a:rPr sz="1800" dirty="0"/>
                        <a:t>• Protection des données</a:t>
                      </a:r>
                    </a:p>
                  </a:txBody>
                  <a:tcPr/>
                </a:tc>
                <a:tc>
                  <a:txBody>
                    <a:bodyPr/>
                    <a:lstStyle/>
                    <a:p>
                      <a:pPr>
                        <a:defRPr sz="1000"/>
                      </a:pPr>
                      <a:r>
                        <a:rPr sz="1800"/>
                        <a:t>• Signaler l’usage IA</a:t>
                      </a:r>
                    </a:p>
                    <a:p>
                      <a:r>
                        <a:rPr sz="1800"/>
                        <a:t>• Ne pas tricher</a:t>
                      </a:r>
                    </a:p>
                    <a:p>
                      <a:r>
                        <a:rPr sz="1800"/>
                        <a:t>• Respect droit d’auteur</a:t>
                      </a:r>
                    </a:p>
                    <a:p>
                      <a:r>
                        <a:rPr sz="1800"/>
                        <a:t>• N’utiliser que les outils autorisés</a:t>
                      </a:r>
                    </a:p>
                    <a:p>
                      <a:r>
                        <a:rPr sz="1800"/>
                        <a:t>• Esprit critique</a:t>
                      </a:r>
                    </a:p>
                  </a:txBody>
                  <a:tcPr/>
                </a:tc>
                <a:extLst>
                  <a:ext uri="{0D108BD9-81ED-4DB2-BD59-A6C34878D82A}">
                    <a16:rowId xmlns:a16="http://schemas.microsoft.com/office/drawing/2014/main" val="10001"/>
                  </a:ext>
                </a:extLst>
              </a:tr>
              <a:tr h="1336880">
                <a:tc>
                  <a:txBody>
                    <a:bodyPr/>
                    <a:lstStyle/>
                    <a:p>
                      <a:pPr>
                        <a:defRPr sz="1000"/>
                      </a:pPr>
                      <a:r>
                        <a:rPr sz="1800"/>
                        <a:t>Enseignants</a:t>
                      </a:r>
                    </a:p>
                  </a:txBody>
                  <a:tcPr/>
                </a:tc>
                <a:tc>
                  <a:txBody>
                    <a:bodyPr/>
                    <a:lstStyle/>
                    <a:p>
                      <a:pPr>
                        <a:defRPr sz="1000"/>
                      </a:pPr>
                      <a:r>
                        <a:rPr sz="1800" dirty="0"/>
                        <a:t>• </a:t>
                      </a:r>
                      <a:r>
                        <a:rPr sz="1800" dirty="0" err="1"/>
                        <a:t>Préparation</a:t>
                      </a:r>
                      <a:r>
                        <a:rPr sz="1800" dirty="0"/>
                        <a:t> </a:t>
                      </a:r>
                      <a:r>
                        <a:rPr sz="1800" dirty="0" err="1"/>
                        <a:t>cours</a:t>
                      </a:r>
                      <a:r>
                        <a:rPr sz="1800" dirty="0"/>
                        <a:t> avec IA</a:t>
                      </a:r>
                    </a:p>
                    <a:p>
                      <a:r>
                        <a:rPr sz="1800" dirty="0"/>
                        <a:t>• Formations </a:t>
                      </a:r>
                      <a:r>
                        <a:rPr sz="1800" dirty="0" err="1"/>
                        <a:t>dédiées</a:t>
                      </a:r>
                      <a:endParaRPr sz="1800" dirty="0"/>
                    </a:p>
                    <a:p>
                      <a:r>
                        <a:rPr sz="1800" dirty="0"/>
                        <a:t>• Adaptation </a:t>
                      </a:r>
                      <a:r>
                        <a:rPr sz="1800" dirty="0" err="1"/>
                        <a:t>pédagogique</a:t>
                      </a:r>
                      <a:endParaRPr sz="1800" dirty="0"/>
                    </a:p>
                    <a:p>
                      <a:r>
                        <a:rPr sz="1800" dirty="0"/>
                        <a:t>• </a:t>
                      </a:r>
                      <a:r>
                        <a:rPr sz="1800" dirty="0" err="1"/>
                        <a:t>Accès</a:t>
                      </a:r>
                      <a:r>
                        <a:rPr sz="1800" dirty="0"/>
                        <a:t> </a:t>
                      </a:r>
                      <a:r>
                        <a:rPr sz="1800" dirty="0" err="1"/>
                        <a:t>ressources</a:t>
                      </a:r>
                      <a:r>
                        <a:rPr sz="1800" dirty="0"/>
                        <a:t> </a:t>
                      </a:r>
                      <a:r>
                        <a:rPr sz="1800" dirty="0" err="1"/>
                        <a:t>validées</a:t>
                      </a:r>
                      <a:endParaRPr sz="1800" dirty="0"/>
                    </a:p>
                  </a:txBody>
                  <a:tcPr/>
                </a:tc>
                <a:tc>
                  <a:txBody>
                    <a:bodyPr/>
                    <a:lstStyle/>
                    <a:p>
                      <a:pPr>
                        <a:defRPr sz="1000"/>
                      </a:pPr>
                      <a:r>
                        <a:rPr sz="1800" dirty="0"/>
                        <a:t>• </a:t>
                      </a:r>
                      <a:r>
                        <a:rPr sz="1800" dirty="0" err="1"/>
                        <a:t>Vérification</a:t>
                      </a:r>
                      <a:r>
                        <a:rPr sz="1800" dirty="0"/>
                        <a:t> des </a:t>
                      </a:r>
                      <a:r>
                        <a:rPr sz="1800" dirty="0" err="1"/>
                        <a:t>contenus</a:t>
                      </a:r>
                      <a:endParaRPr sz="1800" dirty="0"/>
                    </a:p>
                    <a:p>
                      <a:r>
                        <a:rPr sz="1800" dirty="0"/>
                        <a:t>• </a:t>
                      </a:r>
                      <a:r>
                        <a:rPr sz="1800" dirty="0" err="1"/>
                        <a:t>Confidentialité</a:t>
                      </a:r>
                      <a:r>
                        <a:rPr sz="1800" dirty="0"/>
                        <a:t> élèves</a:t>
                      </a:r>
                    </a:p>
                    <a:p>
                      <a:r>
                        <a:rPr sz="1800" dirty="0"/>
                        <a:t>• Formation des élèves</a:t>
                      </a:r>
                    </a:p>
                    <a:p>
                      <a:r>
                        <a:rPr sz="1800" dirty="0"/>
                        <a:t>• Adapter </a:t>
                      </a:r>
                      <a:r>
                        <a:rPr sz="1800" dirty="0" err="1"/>
                        <a:t>l’évaluation</a:t>
                      </a:r>
                      <a:endParaRPr sz="1800" dirty="0"/>
                    </a:p>
                  </a:txBody>
                  <a:tcPr/>
                </a:tc>
                <a:extLst>
                  <a:ext uri="{0D108BD9-81ED-4DB2-BD59-A6C34878D82A}">
                    <a16:rowId xmlns:a16="http://schemas.microsoft.com/office/drawing/2014/main" val="10002"/>
                  </a:ext>
                </a:extLst>
              </a:tr>
              <a:tr h="1028370">
                <a:tc>
                  <a:txBody>
                    <a:bodyPr/>
                    <a:lstStyle/>
                    <a:p>
                      <a:pPr>
                        <a:defRPr sz="1000"/>
                      </a:pPr>
                      <a:r>
                        <a:rPr sz="1800" dirty="0"/>
                        <a:t>Personnel AED, CPE, admin</a:t>
                      </a:r>
                      <a:r>
                        <a:rPr lang="fr-FR" sz="1800" dirty="0"/>
                        <a:t>stratif</a:t>
                      </a:r>
                      <a:endParaRPr sz="1800" dirty="0"/>
                    </a:p>
                  </a:txBody>
                  <a:tcPr/>
                </a:tc>
                <a:tc>
                  <a:txBody>
                    <a:bodyPr/>
                    <a:lstStyle/>
                    <a:p>
                      <a:pPr>
                        <a:defRPr sz="1000"/>
                      </a:pPr>
                      <a:r>
                        <a:rPr sz="1800"/>
                        <a:t>• Optimisation des tâches</a:t>
                      </a:r>
                    </a:p>
                    <a:p>
                      <a:r>
                        <a:rPr sz="1800"/>
                        <a:t>• Accompagnement</a:t>
                      </a:r>
                    </a:p>
                    <a:p>
                      <a:r>
                        <a:rPr sz="1800"/>
                        <a:t>• Propositions d’amélioration</a:t>
                      </a:r>
                    </a:p>
                  </a:txBody>
                  <a:tcPr/>
                </a:tc>
                <a:tc>
                  <a:txBody>
                    <a:bodyPr/>
                    <a:lstStyle/>
                    <a:p>
                      <a:pPr>
                        <a:defRPr sz="1000"/>
                      </a:pPr>
                      <a:r>
                        <a:rPr sz="1800" dirty="0"/>
                        <a:t>• </a:t>
                      </a:r>
                      <a:r>
                        <a:rPr sz="1800" dirty="0" err="1"/>
                        <a:t>Confidentialité</a:t>
                      </a:r>
                      <a:endParaRPr sz="1800" dirty="0"/>
                    </a:p>
                    <a:p>
                      <a:r>
                        <a:rPr sz="1800" dirty="0"/>
                        <a:t>• </a:t>
                      </a:r>
                      <a:r>
                        <a:rPr sz="1800" dirty="0" err="1"/>
                        <a:t>Vérification</a:t>
                      </a:r>
                      <a:r>
                        <a:rPr sz="1800" dirty="0"/>
                        <a:t> </a:t>
                      </a:r>
                      <a:r>
                        <a:rPr sz="1800" dirty="0" err="1"/>
                        <a:t>avant</a:t>
                      </a:r>
                      <a:r>
                        <a:rPr sz="1800" dirty="0"/>
                        <a:t> diffusion</a:t>
                      </a:r>
                    </a:p>
                    <a:p>
                      <a:r>
                        <a:rPr sz="1800" dirty="0"/>
                        <a:t>• </a:t>
                      </a:r>
                      <a:r>
                        <a:rPr sz="1800" dirty="0" err="1"/>
                        <a:t>Suivi</a:t>
                      </a:r>
                      <a:r>
                        <a:rPr sz="1800" dirty="0"/>
                        <a:t> </a:t>
                      </a:r>
                      <a:r>
                        <a:rPr sz="1800" dirty="0" err="1"/>
                        <a:t>protocoles</a:t>
                      </a:r>
                      <a:endParaRPr sz="1800" dirty="0"/>
                    </a:p>
                  </a:txBody>
                  <a:tcPr/>
                </a:tc>
                <a:extLst>
                  <a:ext uri="{0D108BD9-81ED-4DB2-BD59-A6C34878D82A}">
                    <a16:rowId xmlns:a16="http://schemas.microsoft.com/office/drawing/2014/main" val="10003"/>
                  </a:ext>
                </a:extLst>
              </a:tr>
              <a:tr h="1336880">
                <a:tc>
                  <a:txBody>
                    <a:bodyPr/>
                    <a:lstStyle/>
                    <a:p>
                      <a:pPr>
                        <a:defRPr sz="1000"/>
                      </a:pPr>
                      <a:r>
                        <a:rPr sz="1800"/>
                        <a:t>Direction</a:t>
                      </a:r>
                    </a:p>
                  </a:txBody>
                  <a:tcPr/>
                </a:tc>
                <a:tc>
                  <a:txBody>
                    <a:bodyPr/>
                    <a:lstStyle/>
                    <a:p>
                      <a:pPr>
                        <a:defRPr sz="1000"/>
                      </a:pPr>
                      <a:r>
                        <a:rPr sz="1800"/>
                        <a:t>• Définir la politique IA</a:t>
                      </a:r>
                    </a:p>
                    <a:p>
                      <a:r>
                        <a:rPr sz="1800"/>
                        <a:t>• Valider les outils</a:t>
                      </a:r>
                    </a:p>
                    <a:p>
                      <a:r>
                        <a:rPr sz="1800"/>
                        <a:t>• Organiser les formations</a:t>
                      </a:r>
                    </a:p>
                    <a:p>
                      <a:r>
                        <a:rPr sz="1800"/>
                        <a:t>• Assurer la conformité RGPD</a:t>
                      </a:r>
                    </a:p>
                  </a:txBody>
                  <a:tcPr/>
                </a:tc>
                <a:tc>
                  <a:txBody>
                    <a:bodyPr/>
                    <a:lstStyle/>
                    <a:p>
                      <a:pPr>
                        <a:defRPr sz="1000"/>
                      </a:pPr>
                      <a:r>
                        <a:rPr sz="1800" dirty="0"/>
                        <a:t>• </a:t>
                      </a:r>
                      <a:r>
                        <a:rPr sz="1800" dirty="0" err="1"/>
                        <a:t>Sécurité</a:t>
                      </a:r>
                      <a:r>
                        <a:rPr sz="1800" dirty="0"/>
                        <a:t> des données</a:t>
                      </a:r>
                    </a:p>
                    <a:p>
                      <a:r>
                        <a:rPr sz="1800" dirty="0"/>
                        <a:t>• </a:t>
                      </a:r>
                      <a:r>
                        <a:rPr sz="1800" dirty="0" err="1"/>
                        <a:t>Équité</a:t>
                      </a:r>
                      <a:r>
                        <a:rPr sz="1800" dirty="0"/>
                        <a:t> </a:t>
                      </a:r>
                      <a:r>
                        <a:rPr sz="1800" dirty="0" err="1"/>
                        <a:t>d’accès</a:t>
                      </a:r>
                      <a:endParaRPr sz="1800" dirty="0"/>
                    </a:p>
                    <a:p>
                      <a:r>
                        <a:rPr sz="1800" dirty="0"/>
                        <a:t>• </a:t>
                      </a:r>
                      <a:r>
                        <a:rPr sz="1800" dirty="0" err="1"/>
                        <a:t>Contrôle</a:t>
                      </a:r>
                      <a:r>
                        <a:rPr sz="1800" dirty="0"/>
                        <a:t> </a:t>
                      </a:r>
                      <a:r>
                        <a:rPr sz="1800" dirty="0" err="1"/>
                        <a:t>éthique</a:t>
                      </a:r>
                      <a:endParaRPr sz="1800" dirty="0"/>
                    </a:p>
                    <a:p>
                      <a:r>
                        <a:rPr sz="1800" dirty="0"/>
                        <a:t>• </a:t>
                      </a:r>
                      <a:r>
                        <a:rPr sz="1800" dirty="0" err="1"/>
                        <a:t>Évaluation</a:t>
                      </a:r>
                      <a:r>
                        <a:rPr sz="1800" dirty="0"/>
                        <a:t> des impacts</a:t>
                      </a:r>
                    </a:p>
                  </a:txBody>
                  <a:tcPr/>
                </a:tc>
                <a:extLst>
                  <a:ext uri="{0D108BD9-81ED-4DB2-BD59-A6C34878D82A}">
                    <a16:rowId xmlns:a16="http://schemas.microsoft.com/office/drawing/2014/main" val="10004"/>
                  </a:ext>
                </a:extLst>
              </a:tr>
            </a:tbl>
          </a:graphicData>
        </a:graphic>
      </p:graphicFrame>
      <p:sp>
        <p:nvSpPr>
          <p:cNvPr id="12" name="Rectangle : coins arrondis 11">
            <a:extLst>
              <a:ext uri="{FF2B5EF4-FFF2-40B4-BE49-F238E27FC236}">
                <a16:creationId xmlns:a16="http://schemas.microsoft.com/office/drawing/2014/main" id="{F2FB3BCC-17DD-EF6F-8D75-96FC268F1932}"/>
              </a:ext>
            </a:extLst>
          </p:cNvPr>
          <p:cNvSpPr/>
          <p:nvPr/>
        </p:nvSpPr>
        <p:spPr>
          <a:xfrm>
            <a:off x="10576184" y="6070333"/>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a:t>Claude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2CC1E4F-F1F0-B945-BE50-C72A7103E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33933D7-AB81-977B-3845-01887C663BE2}"/>
              </a:ext>
            </a:extLst>
          </p:cNvPr>
          <p:cNvSpPr>
            <a:spLocks noGrp="1"/>
          </p:cNvSpPr>
          <p:nvPr>
            <p:ph type="title"/>
          </p:nvPr>
        </p:nvSpPr>
        <p:spPr>
          <a:xfrm>
            <a:off x="6496334" y="197891"/>
            <a:ext cx="5527344" cy="1061526"/>
          </a:xfrm>
        </p:spPr>
        <p:txBody>
          <a:bodyPr anchor="b">
            <a:normAutofit/>
          </a:bodyPr>
          <a:lstStyle/>
          <a:p>
            <a:r>
              <a:rPr lang="fr-FR" sz="2100" b="1" dirty="0"/>
              <a:t>Cadre d’usage de l’IA en éducation</a:t>
            </a:r>
            <a:br>
              <a:rPr lang="fr-FR" sz="2100" b="1" dirty="0"/>
            </a:br>
            <a:r>
              <a:rPr lang="fr-FR" sz="2100" b="1" dirty="0"/>
              <a:t>Eléments tirés des consultations préparatoires Janvier 2025</a:t>
            </a:r>
            <a:endParaRPr lang="fr-FR" sz="2100" dirty="0"/>
          </a:p>
        </p:txBody>
      </p:sp>
      <p:pic>
        <p:nvPicPr>
          <p:cNvPr id="5" name="Image 4" descr="Une image contenant habits, femme, intérieur, personne&#10;&#10;Le contenu généré par l’IA peut être incorrect.">
            <a:extLst>
              <a:ext uri="{FF2B5EF4-FFF2-40B4-BE49-F238E27FC236}">
                <a16:creationId xmlns:a16="http://schemas.microsoft.com/office/drawing/2014/main" id="{DE7553C8-393D-6622-F22E-FE027C1BB192}"/>
              </a:ext>
            </a:extLst>
          </p:cNvPr>
          <p:cNvPicPr>
            <a:picLocks noChangeAspect="1"/>
          </p:cNvPicPr>
          <p:nvPr/>
        </p:nvPicPr>
        <p:blipFill>
          <a:blip r:embed="rId3"/>
          <a:srcRect l="22300" r="35880"/>
          <a:stretch>
            <a:fillRect/>
          </a:stretch>
        </p:blipFill>
        <p:spPr>
          <a:xfrm>
            <a:off x="1" y="10"/>
            <a:ext cx="6373368" cy="6857990"/>
          </a:xfrm>
          <a:prstGeom prst="rect">
            <a:avLst/>
          </a:prstGeom>
        </p:spPr>
      </p:pic>
      <p:sp>
        <p:nvSpPr>
          <p:cNvPr id="3" name="Espace réservé du contenu 2">
            <a:extLst>
              <a:ext uri="{FF2B5EF4-FFF2-40B4-BE49-F238E27FC236}">
                <a16:creationId xmlns:a16="http://schemas.microsoft.com/office/drawing/2014/main" id="{FEDB998E-A534-2344-6978-B41EDDF28520}"/>
              </a:ext>
            </a:extLst>
          </p:cNvPr>
          <p:cNvSpPr>
            <a:spLocks noGrp="1"/>
          </p:cNvSpPr>
          <p:nvPr>
            <p:ph idx="1"/>
          </p:nvPr>
        </p:nvSpPr>
        <p:spPr>
          <a:xfrm>
            <a:off x="6496334" y="1433013"/>
            <a:ext cx="5527344" cy="5227096"/>
          </a:xfrm>
        </p:spPr>
        <p:txBody>
          <a:bodyPr>
            <a:noAutofit/>
          </a:bodyPr>
          <a:lstStyle/>
          <a:p>
            <a:pPr marL="0" indent="0">
              <a:buNone/>
            </a:pPr>
            <a:r>
              <a:rPr lang="fr-FR" sz="1500" b="1" dirty="0"/>
              <a:t>🎯 Objectif</a:t>
            </a:r>
            <a:br>
              <a:rPr lang="fr-FR" sz="1500" dirty="0"/>
            </a:br>
            <a:r>
              <a:rPr lang="fr-FR" sz="1500" dirty="0"/>
              <a:t>• Fournir un </a:t>
            </a:r>
            <a:r>
              <a:rPr lang="fr-FR" sz="1500" b="1" dirty="0"/>
              <a:t>cadre clair, éthique, adaptatif et pragmatique</a:t>
            </a:r>
            <a:r>
              <a:rPr lang="fr-FR" sz="1500" dirty="0"/>
              <a:t> pour l’usage de l’IA dans l’éducation</a:t>
            </a:r>
            <a:br>
              <a:rPr lang="fr-FR" sz="1500" dirty="0"/>
            </a:br>
            <a:r>
              <a:rPr lang="fr-FR" sz="1500" dirty="0"/>
              <a:t>• </a:t>
            </a:r>
            <a:r>
              <a:rPr lang="fr-FR" sz="1500" b="1" dirty="0"/>
              <a:t>Répondre aux usages déjà massifs et non encadrés </a:t>
            </a:r>
            <a:r>
              <a:rPr lang="fr-FR" sz="1500" dirty="0"/>
              <a:t>dans les </a:t>
            </a:r>
            <a:r>
              <a:rPr lang="fr-FR" sz="1500" b="1" dirty="0"/>
              <a:t>usages personnels et les professionnels</a:t>
            </a:r>
          </a:p>
          <a:p>
            <a:pPr marL="0" indent="0">
              <a:buNone/>
            </a:pPr>
            <a:r>
              <a:rPr lang="fr-FR" sz="1500" b="1" dirty="0"/>
              <a:t>🧭 Principes généraux</a:t>
            </a:r>
            <a:br>
              <a:rPr lang="fr-FR" sz="1500" dirty="0"/>
            </a:br>
            <a:r>
              <a:rPr lang="fr-FR" sz="1500" dirty="0"/>
              <a:t>• L’IA au service des missions du service public</a:t>
            </a:r>
            <a:br>
              <a:rPr lang="fr-FR" sz="1500" dirty="0"/>
            </a:br>
            <a:r>
              <a:rPr lang="fr-FR" sz="1500" dirty="0"/>
              <a:t>• Usage </a:t>
            </a:r>
            <a:r>
              <a:rPr lang="fr-FR" sz="1500" b="1" dirty="0"/>
              <a:t>raisonné, inclusif, transparent et respectueux des données</a:t>
            </a:r>
            <a:br>
              <a:rPr lang="fr-FR" sz="1500" dirty="0"/>
            </a:br>
            <a:r>
              <a:rPr lang="fr-FR" sz="1500" dirty="0"/>
              <a:t>• Formation et réflexion continue indispensables</a:t>
            </a:r>
          </a:p>
          <a:p>
            <a:pPr marL="0" indent="0">
              <a:buNone/>
            </a:pPr>
            <a:r>
              <a:rPr lang="fr-FR" sz="1500" b="1" dirty="0"/>
              <a:t>📋 Lignes directrices</a:t>
            </a:r>
            <a:br>
              <a:rPr lang="fr-FR" sz="1500" dirty="0"/>
            </a:br>
            <a:r>
              <a:rPr lang="fr-FR" sz="1500" dirty="0"/>
              <a:t>• Gradation et/ou âge pivot : IA (plus) utilisable à partir de la 5</a:t>
            </a:r>
            <a:r>
              <a:rPr lang="fr-FR" sz="1500" baseline="30000" dirty="0"/>
              <a:t>e</a:t>
            </a:r>
            <a:r>
              <a:rPr lang="fr-FR" sz="1500" dirty="0"/>
              <a:t> (A confirmer) sous supervision, plus librement au lycée</a:t>
            </a:r>
            <a:br>
              <a:rPr lang="fr-FR" sz="1500" dirty="0"/>
            </a:br>
            <a:r>
              <a:rPr lang="fr-FR" sz="1500" dirty="0"/>
              <a:t>• Pas de données personnelles dans les IA non souveraines</a:t>
            </a:r>
            <a:br>
              <a:rPr lang="fr-FR" sz="1500" dirty="0"/>
            </a:br>
            <a:r>
              <a:rPr lang="fr-FR" sz="1500" dirty="0"/>
              <a:t>• Usage légitimé pour les enseignants pour : cours, évaluations, différenciation…</a:t>
            </a:r>
            <a:br>
              <a:rPr lang="fr-FR" sz="1500" dirty="0"/>
            </a:br>
            <a:r>
              <a:rPr lang="fr-FR" sz="1500" dirty="0"/>
              <a:t>• Incitation à la formation des personnels et au débat citoyen</a:t>
            </a:r>
          </a:p>
          <a:p>
            <a:pPr marL="0" indent="0">
              <a:buNone/>
            </a:pPr>
            <a:r>
              <a:rPr lang="fr-FR" sz="1500" b="1" dirty="0"/>
              <a:t>⚠️ Points de vigilance</a:t>
            </a:r>
            <a:br>
              <a:rPr lang="fr-FR" sz="1500" dirty="0"/>
            </a:br>
            <a:r>
              <a:rPr lang="fr-FR" sz="1500" dirty="0"/>
              <a:t>• Risques : biais, hallucinations, fuite de données, impact écologique</a:t>
            </a:r>
            <a:br>
              <a:rPr lang="fr-FR" sz="1500" dirty="0"/>
            </a:br>
            <a:r>
              <a:rPr lang="fr-FR" sz="1500" dirty="0"/>
              <a:t>• Pas de logiciels de détection d’IA en évaluation (trop peu fiables)</a:t>
            </a:r>
            <a:br>
              <a:rPr lang="fr-FR" sz="1500" dirty="0"/>
            </a:br>
            <a:r>
              <a:rPr lang="fr-FR" sz="1500" dirty="0"/>
              <a:t>• Besoin d’</a:t>
            </a:r>
            <a:r>
              <a:rPr lang="fr-FR" sz="1500" b="1" dirty="0"/>
              <a:t>IA souveraines</a:t>
            </a:r>
            <a:r>
              <a:rPr lang="fr-FR" sz="1500" dirty="0"/>
              <a:t> à moyen terme</a:t>
            </a:r>
          </a:p>
        </p:txBody>
      </p:sp>
      <p:sp>
        <p:nvSpPr>
          <p:cNvPr id="6" name="Rectangle : coins arrondis 5">
            <a:extLst>
              <a:ext uri="{FF2B5EF4-FFF2-40B4-BE49-F238E27FC236}">
                <a16:creationId xmlns:a16="http://schemas.microsoft.com/office/drawing/2014/main" id="{AF9A20F3-3A7B-493B-B455-29B0B6319D68}"/>
              </a:ext>
            </a:extLst>
          </p:cNvPr>
          <p:cNvSpPr/>
          <p:nvPr/>
        </p:nvSpPr>
        <p:spPr>
          <a:xfrm>
            <a:off x="11113716" y="6229666"/>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1488232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2E95E4-5E44-058E-383E-29D0CB70E8EE}"/>
              </a:ext>
            </a:extLst>
          </p:cNvPr>
          <p:cNvSpPr>
            <a:spLocks noGrp="1"/>
          </p:cNvSpPr>
          <p:nvPr>
            <p:ph type="title"/>
          </p:nvPr>
        </p:nvSpPr>
        <p:spPr/>
        <p:txBody>
          <a:bodyPr>
            <a:normAutofit fontScale="90000"/>
          </a:bodyPr>
          <a:lstStyle/>
          <a:p>
            <a:r>
              <a:rPr lang="fr-FR" dirty="0"/>
              <a:t>Suggestion d’ajout d’un paragraphe dans les documents d’accompagnement pour le cycle 4 en mathématiques</a:t>
            </a:r>
          </a:p>
        </p:txBody>
      </p:sp>
      <p:sp>
        <p:nvSpPr>
          <p:cNvPr id="3" name="Espace réservé du contenu 2">
            <a:extLst>
              <a:ext uri="{FF2B5EF4-FFF2-40B4-BE49-F238E27FC236}">
                <a16:creationId xmlns:a16="http://schemas.microsoft.com/office/drawing/2014/main" id="{73A2A00B-EEEB-F71A-F3A2-E591CFA40FC1}"/>
              </a:ext>
            </a:extLst>
          </p:cNvPr>
          <p:cNvSpPr>
            <a:spLocks noGrp="1"/>
          </p:cNvSpPr>
          <p:nvPr>
            <p:ph idx="1"/>
          </p:nvPr>
        </p:nvSpPr>
        <p:spPr/>
        <p:txBody>
          <a:bodyPr>
            <a:normAutofit fontScale="62500" lnSpcReduction="20000"/>
          </a:bodyPr>
          <a:lstStyle/>
          <a:p>
            <a:pPr marL="0" indent="0">
              <a:lnSpc>
                <a:spcPct val="120000"/>
              </a:lnSpc>
              <a:buNone/>
            </a:pPr>
            <a:r>
              <a:rPr lang="fr-FR" b="1" dirty="0"/>
              <a:t>« La place de l’IA dans l’enseignement : un nouvel équilibre à penser</a:t>
            </a:r>
          </a:p>
          <a:p>
            <a:pPr marL="0" indent="0">
              <a:lnSpc>
                <a:spcPct val="120000"/>
              </a:lnSpc>
              <a:buNone/>
            </a:pPr>
            <a:r>
              <a:rPr lang="fr-FR" dirty="0"/>
              <a:t>L’IA générative introduit une nouvelle modalité d’accès au savoir, qui vient </a:t>
            </a:r>
            <a:r>
              <a:rPr lang="fr-FR" b="1" dirty="0"/>
              <a:t>compléter – ou bousculer – les pratiques existantes</a:t>
            </a:r>
            <a:r>
              <a:rPr lang="fr-FR" dirty="0"/>
              <a:t>. Elle peut être mobilisée comme </a:t>
            </a:r>
            <a:r>
              <a:rPr lang="fr-FR" b="1" dirty="0"/>
              <a:t>outil d’exploration, de reformulation, de simulation ou de vérification</a:t>
            </a:r>
            <a:r>
              <a:rPr lang="fr-FR" dirty="0"/>
              <a:t>, mais son efficacité soulève des questions fondamentales : dans quelle mesure l’élève </a:t>
            </a:r>
            <a:r>
              <a:rPr lang="fr-FR" b="1" dirty="0"/>
              <a:t>comprend-il, choisit-il, évalue-t-il</a:t>
            </a:r>
            <a:r>
              <a:rPr lang="fr-FR" dirty="0"/>
              <a:t> ce que produit l’IA ? Est-il encore en situation d’apprendre, ou simplement de consommer ?</a:t>
            </a:r>
          </a:p>
          <a:p>
            <a:pPr marL="0" indent="0">
              <a:lnSpc>
                <a:spcPct val="120000"/>
              </a:lnSpc>
              <a:buNone/>
            </a:pPr>
            <a:r>
              <a:rPr lang="fr-FR" dirty="0"/>
              <a:t>Comme pour d’autres outils (manuels, tableurs, calculatrices, etc.), </a:t>
            </a:r>
            <a:r>
              <a:rPr lang="fr-FR" b="1" dirty="0"/>
              <a:t>c’est la position de l’élève vis-à-vis de l’outil qui détermine la valeur formative de son usage</a:t>
            </a:r>
            <a:r>
              <a:rPr lang="fr-FR" dirty="0"/>
              <a:t>. L’IA peut favoriser des démarches d’investigation, soutenir l’expression écrite ou aider à structurer la pensée, à condition que l’élève reste </a:t>
            </a:r>
            <a:r>
              <a:rPr lang="fr-FR" b="1" dirty="0"/>
              <a:t>acteur de ses choix, capable de distanciation et d’interprétation</a:t>
            </a:r>
            <a:r>
              <a:rPr lang="fr-FR" dirty="0"/>
              <a:t>.</a:t>
            </a:r>
          </a:p>
          <a:p>
            <a:pPr marL="0" indent="0">
              <a:lnSpc>
                <a:spcPct val="120000"/>
              </a:lnSpc>
              <a:buNone/>
            </a:pPr>
            <a:r>
              <a:rPr lang="fr-FR" dirty="0"/>
              <a:t>À l’inverse, un usage non accompagné peut conduire à une </a:t>
            </a:r>
            <a:r>
              <a:rPr lang="fr-FR" b="1" dirty="0"/>
              <a:t>délégation excessive</a:t>
            </a:r>
            <a:r>
              <a:rPr lang="fr-FR" dirty="0"/>
              <a:t>, à une </a:t>
            </a:r>
            <a:r>
              <a:rPr lang="fr-FR" b="1" dirty="0"/>
              <a:t>illusion de compétence</a:t>
            </a:r>
            <a:r>
              <a:rPr lang="fr-FR" dirty="0"/>
              <a:t> ou à une </a:t>
            </a:r>
            <a:r>
              <a:rPr lang="fr-FR" b="1" dirty="0"/>
              <a:t>disparition de l’effort cognitif</a:t>
            </a:r>
            <a:r>
              <a:rPr lang="fr-FR" dirty="0"/>
              <a:t> nécessaire à toute véritable appropriation. Il devient alors essentiel d’</a:t>
            </a:r>
            <a:r>
              <a:rPr lang="fr-FR" b="1" dirty="0"/>
              <a:t>intégrer l’IA dans les parcours d’apprentissage</a:t>
            </a:r>
            <a:r>
              <a:rPr lang="fr-FR" dirty="0"/>
              <a:t>, non comme une fin, mais comme un </a:t>
            </a:r>
            <a:r>
              <a:rPr lang="fr-FR" b="1" dirty="0"/>
              <a:t>objet de régulation, d’apprentissage critique et de discussion</a:t>
            </a:r>
            <a:r>
              <a:rPr lang="fr-FR" dirty="0"/>
              <a:t>. »</a:t>
            </a:r>
          </a:p>
          <a:p>
            <a:pPr marL="0" indent="0">
              <a:buNone/>
            </a:pPr>
            <a:endParaRPr lang="fr-FR" dirty="0"/>
          </a:p>
        </p:txBody>
      </p:sp>
      <p:sp>
        <p:nvSpPr>
          <p:cNvPr id="6" name="Rectangle : coins arrondis 5">
            <a:extLst>
              <a:ext uri="{FF2B5EF4-FFF2-40B4-BE49-F238E27FC236}">
                <a16:creationId xmlns:a16="http://schemas.microsoft.com/office/drawing/2014/main" id="{84DF8FCF-B40F-D6B3-DB6C-CB95CFA9E81E}"/>
              </a:ext>
            </a:extLst>
          </p:cNvPr>
          <p:cNvSpPr/>
          <p:nvPr/>
        </p:nvSpPr>
        <p:spPr>
          <a:xfrm>
            <a:off x="10572175" y="6000500"/>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4433160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1E0DC6F-DB0E-DBE1-8178-AE81BC6B96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Nourriture sur une table">
            <a:extLst>
              <a:ext uri="{FF2B5EF4-FFF2-40B4-BE49-F238E27FC236}">
                <a16:creationId xmlns:a16="http://schemas.microsoft.com/office/drawing/2014/main" id="{620DCFB4-2B6A-D83C-634F-E2D86D786061}"/>
              </a:ext>
            </a:extLst>
          </p:cNvPr>
          <p:cNvPicPr>
            <a:picLocks noChangeAspect="1"/>
          </p:cNvPicPr>
          <p:nvPr/>
        </p:nvPicPr>
        <p:blipFill>
          <a:blip r:embed="rId2"/>
          <a:srcRect t="8431" b="7299"/>
          <a:stretch>
            <a:fillRect/>
          </a:stretch>
        </p:blipFill>
        <p:spPr>
          <a:xfrm>
            <a:off x="20" y="0"/>
            <a:ext cx="12191980" cy="6857990"/>
          </a:xfrm>
          <a:prstGeom prst="rect">
            <a:avLst/>
          </a:prstGeom>
        </p:spPr>
      </p:pic>
      <p:sp>
        <p:nvSpPr>
          <p:cNvPr id="11" name="Rectangle 10">
            <a:extLst>
              <a:ext uri="{FF2B5EF4-FFF2-40B4-BE49-F238E27FC236}">
                <a16:creationId xmlns:a16="http://schemas.microsoft.com/office/drawing/2014/main" id="{84D07BF5-D29E-918E-55FE-747AF2A0E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366726"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E834AE9-6543-1BB7-CCBB-CDEFD14CDB03}"/>
              </a:ext>
            </a:extLst>
          </p:cNvPr>
          <p:cNvSpPr>
            <a:spLocks noGrp="1"/>
          </p:cNvSpPr>
          <p:nvPr>
            <p:ph type="title"/>
          </p:nvPr>
        </p:nvSpPr>
        <p:spPr>
          <a:xfrm>
            <a:off x="441035" y="1424475"/>
            <a:ext cx="3424383" cy="2543448"/>
          </a:xfrm>
        </p:spPr>
        <p:txBody>
          <a:bodyPr vert="horz" lIns="91440" tIns="45720" rIns="91440" bIns="45720" rtlCol="0" anchor="t">
            <a:normAutofit/>
          </a:bodyPr>
          <a:lstStyle/>
          <a:p>
            <a:r>
              <a:rPr lang="en-US" sz="3200" b="1" dirty="0"/>
              <a:t>Merci !</a:t>
            </a:r>
          </a:p>
        </p:txBody>
      </p:sp>
      <p:sp>
        <p:nvSpPr>
          <p:cNvPr id="3" name="Espace réservé du contenu 2">
            <a:extLst>
              <a:ext uri="{FF2B5EF4-FFF2-40B4-BE49-F238E27FC236}">
                <a16:creationId xmlns:a16="http://schemas.microsoft.com/office/drawing/2014/main" id="{E3DF08AE-BA1E-9AF5-0379-61CB2C42A84B}"/>
              </a:ext>
            </a:extLst>
          </p:cNvPr>
          <p:cNvSpPr>
            <a:spLocks noGrp="1"/>
          </p:cNvSpPr>
          <p:nvPr>
            <p:ph idx="1"/>
          </p:nvPr>
        </p:nvSpPr>
        <p:spPr>
          <a:xfrm>
            <a:off x="441035" y="4007796"/>
            <a:ext cx="3424382" cy="2000041"/>
          </a:xfrm>
        </p:spPr>
        <p:txBody>
          <a:bodyPr vert="horz" lIns="91440" tIns="45720" rIns="91440" bIns="45720" rtlCol="0" anchor="b">
            <a:normAutofit/>
          </a:bodyPr>
          <a:lstStyle/>
          <a:p>
            <a:pPr marL="0" indent="0">
              <a:lnSpc>
                <a:spcPct val="120000"/>
              </a:lnSpc>
              <a:buNone/>
            </a:pPr>
            <a:r>
              <a:rPr lang="en-US" sz="1800" dirty="0"/>
              <a:t>A table !</a:t>
            </a:r>
          </a:p>
        </p:txBody>
      </p:sp>
    </p:spTree>
    <p:extLst>
      <p:ext uri="{BB962C8B-B14F-4D97-AF65-F5344CB8AC3E}">
        <p14:creationId xmlns:p14="http://schemas.microsoft.com/office/powerpoint/2010/main" val="754484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B7EA2-BE56-AC75-A8C1-80BA545F933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9241F2A-15A7-BA88-4048-F8876FB9A4FB}"/>
              </a:ext>
            </a:extLst>
          </p:cNvPr>
          <p:cNvSpPr>
            <a:spLocks noGrp="1"/>
          </p:cNvSpPr>
          <p:nvPr>
            <p:ph type="title"/>
          </p:nvPr>
        </p:nvSpPr>
        <p:spPr/>
        <p:txBody>
          <a:bodyPr/>
          <a:lstStyle/>
          <a:p>
            <a:r>
              <a:rPr lang="fr-FR" b="1" dirty="0"/>
              <a:t>Les étapes du travail de mémoire en M1 et M2</a:t>
            </a:r>
          </a:p>
        </p:txBody>
      </p:sp>
      <p:sp>
        <p:nvSpPr>
          <p:cNvPr id="3" name="Espace réservé du contenu 2">
            <a:extLst>
              <a:ext uri="{FF2B5EF4-FFF2-40B4-BE49-F238E27FC236}">
                <a16:creationId xmlns:a16="http://schemas.microsoft.com/office/drawing/2014/main" id="{ECA5ED1C-EC3A-4152-24C6-6EDE7139DAF8}"/>
              </a:ext>
            </a:extLst>
          </p:cNvPr>
          <p:cNvSpPr>
            <a:spLocks noGrp="1"/>
          </p:cNvSpPr>
          <p:nvPr>
            <p:ph sz="half" idx="1"/>
          </p:nvPr>
        </p:nvSpPr>
        <p:spPr/>
        <p:txBody>
          <a:bodyPr>
            <a:noAutofit/>
          </a:bodyPr>
          <a:lstStyle/>
          <a:p>
            <a:pPr marL="0" indent="0">
              <a:buNone/>
            </a:pPr>
            <a:r>
              <a:rPr lang="fr-FR" sz="2000" b="1" dirty="0"/>
              <a:t>📘 En M1 – Phase d’exploration et de cadrage :</a:t>
            </a:r>
          </a:p>
          <a:p>
            <a:r>
              <a:rPr lang="fr-FR" sz="2000" dirty="0"/>
              <a:t>Définition d’une </a:t>
            </a:r>
            <a:r>
              <a:rPr lang="fr-FR" sz="2000" b="1" dirty="0"/>
              <a:t>problématique</a:t>
            </a:r>
            <a:r>
              <a:rPr lang="fr-FR" sz="2000" dirty="0"/>
              <a:t> pertinente</a:t>
            </a:r>
          </a:p>
          <a:p>
            <a:r>
              <a:rPr lang="fr-FR" sz="2000" b="1" dirty="0"/>
              <a:t>Recherche et lecture</a:t>
            </a:r>
            <a:r>
              <a:rPr lang="fr-FR" sz="2000" dirty="0"/>
              <a:t> d’ouvrages/articles en lien avec le sujet</a:t>
            </a:r>
          </a:p>
          <a:p>
            <a:r>
              <a:rPr lang="fr-FR" sz="2000" b="1" dirty="0"/>
              <a:t>Appropriation progressive d’un cadre théorique</a:t>
            </a:r>
            <a:endParaRPr lang="fr-FR" sz="2000" dirty="0"/>
          </a:p>
          <a:p>
            <a:r>
              <a:rPr lang="fr-FR" sz="2000" dirty="0"/>
              <a:t>Rédaction d’au moins </a:t>
            </a:r>
            <a:r>
              <a:rPr lang="fr-FR" sz="2000" b="1" dirty="0"/>
              <a:t>trois fiches de lecture</a:t>
            </a:r>
          </a:p>
          <a:p>
            <a:r>
              <a:rPr lang="fr-FR" sz="2000" dirty="0"/>
              <a:t>Formulation de </a:t>
            </a:r>
            <a:r>
              <a:rPr lang="fr-FR" sz="2000" b="1" dirty="0"/>
              <a:t>premières hypothèses d’expérimentation</a:t>
            </a:r>
            <a:endParaRPr lang="fr-FR" sz="2000" dirty="0"/>
          </a:p>
        </p:txBody>
      </p:sp>
      <p:sp>
        <p:nvSpPr>
          <p:cNvPr id="4" name="Espace réservé du contenu 3">
            <a:extLst>
              <a:ext uri="{FF2B5EF4-FFF2-40B4-BE49-F238E27FC236}">
                <a16:creationId xmlns:a16="http://schemas.microsoft.com/office/drawing/2014/main" id="{B2779686-F3ED-6AC2-19F1-9D7D66AA0CE1}"/>
              </a:ext>
            </a:extLst>
          </p:cNvPr>
          <p:cNvSpPr>
            <a:spLocks noGrp="1"/>
          </p:cNvSpPr>
          <p:nvPr>
            <p:ph sz="half" idx="2"/>
          </p:nvPr>
        </p:nvSpPr>
        <p:spPr/>
        <p:txBody>
          <a:bodyPr>
            <a:normAutofit/>
          </a:bodyPr>
          <a:lstStyle/>
          <a:p>
            <a:pPr marL="0" indent="0">
              <a:buNone/>
            </a:pPr>
            <a:r>
              <a:rPr lang="fr-FR" sz="2000" b="1" dirty="0"/>
              <a:t>🧪 En M2 – Phase de mise en œuvre et d’analyse :</a:t>
            </a:r>
          </a:p>
          <a:p>
            <a:r>
              <a:rPr lang="fr-FR" sz="2000" dirty="0"/>
              <a:t>Conception des </a:t>
            </a:r>
            <a:r>
              <a:rPr lang="fr-FR" sz="2000" b="1" dirty="0"/>
              <a:t>dispositifs d’expérimentation</a:t>
            </a:r>
            <a:endParaRPr lang="fr-FR" sz="2000" dirty="0"/>
          </a:p>
          <a:p>
            <a:r>
              <a:rPr lang="fr-FR" sz="2000" b="1" dirty="0"/>
              <a:t>Expérimentations sur le terrain</a:t>
            </a:r>
            <a:endParaRPr lang="fr-FR" sz="2000" dirty="0"/>
          </a:p>
          <a:p>
            <a:r>
              <a:rPr lang="fr-FR" sz="2000" b="1" dirty="0"/>
              <a:t>Analyse des données</a:t>
            </a:r>
            <a:r>
              <a:rPr lang="fr-FR" sz="2000" dirty="0"/>
              <a:t> collectées</a:t>
            </a:r>
          </a:p>
          <a:p>
            <a:r>
              <a:rPr lang="fr-FR" sz="2000" b="1" dirty="0"/>
              <a:t>Analyse réflexive</a:t>
            </a:r>
            <a:r>
              <a:rPr lang="fr-FR" sz="2000" dirty="0"/>
              <a:t> sur la démarche, les limites, les apprentissages</a:t>
            </a:r>
          </a:p>
          <a:p>
            <a:r>
              <a:rPr lang="fr-FR" sz="2000" b="1" dirty="0"/>
              <a:t>Rédaction finale du mémoire</a:t>
            </a:r>
            <a:endParaRPr lang="fr-FR" sz="2000" dirty="0"/>
          </a:p>
          <a:p>
            <a:r>
              <a:rPr lang="fr-FR" sz="2000" b="1" dirty="0"/>
              <a:t>Soutenance orale</a:t>
            </a:r>
            <a:r>
              <a:rPr lang="fr-FR" sz="2000" dirty="0"/>
              <a:t> devant un jury</a:t>
            </a:r>
          </a:p>
        </p:txBody>
      </p:sp>
      <p:sp>
        <p:nvSpPr>
          <p:cNvPr id="5" name="Rectangle : coins arrondis 4">
            <a:extLst>
              <a:ext uri="{FF2B5EF4-FFF2-40B4-BE49-F238E27FC236}">
                <a16:creationId xmlns:a16="http://schemas.microsoft.com/office/drawing/2014/main" id="{23B2953A-A64B-702B-CC00-DBF6AD2CE497}"/>
              </a:ext>
            </a:extLst>
          </p:cNvPr>
          <p:cNvSpPr/>
          <p:nvPr/>
        </p:nvSpPr>
        <p:spPr>
          <a:xfrm>
            <a:off x="10443838" y="5503196"/>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200486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A1D69F-486A-CBEA-94DB-CC3703C5D800}"/>
              </a:ext>
            </a:extLst>
          </p:cNvPr>
          <p:cNvSpPr>
            <a:spLocks noGrp="1"/>
          </p:cNvSpPr>
          <p:nvPr>
            <p:ph type="title"/>
          </p:nvPr>
        </p:nvSpPr>
        <p:spPr/>
        <p:txBody>
          <a:bodyPr>
            <a:normAutofit/>
          </a:bodyPr>
          <a:lstStyle/>
          <a:p>
            <a:r>
              <a:rPr lang="fr-FR" dirty="0"/>
              <a:t>2022-2023 - Évolution de la rédaction des mémoires avec l’arrivée de l’IA</a:t>
            </a:r>
          </a:p>
        </p:txBody>
      </p:sp>
      <p:sp>
        <p:nvSpPr>
          <p:cNvPr id="3" name="Espace réservé du contenu 2">
            <a:extLst>
              <a:ext uri="{FF2B5EF4-FFF2-40B4-BE49-F238E27FC236}">
                <a16:creationId xmlns:a16="http://schemas.microsoft.com/office/drawing/2014/main" id="{153D3A48-E4E0-CDB5-8949-457AC6EF00E2}"/>
              </a:ext>
            </a:extLst>
          </p:cNvPr>
          <p:cNvSpPr>
            <a:spLocks noGrp="1"/>
          </p:cNvSpPr>
          <p:nvPr>
            <p:ph idx="1"/>
          </p:nvPr>
        </p:nvSpPr>
        <p:spPr>
          <a:xfrm>
            <a:off x="838200" y="1536869"/>
            <a:ext cx="10515600" cy="4351338"/>
          </a:xfrm>
        </p:spPr>
        <p:txBody>
          <a:bodyPr>
            <a:noAutofit/>
          </a:bodyPr>
          <a:lstStyle/>
          <a:p>
            <a:r>
              <a:rPr lang="fr-FR" sz="2400" b="1" dirty="0"/>
              <a:t>Avant 2022</a:t>
            </a:r>
            <a:r>
              <a:rPr lang="fr-FR" sz="2400" dirty="0"/>
              <a:t>, certains étudiants sollicitaient déjà une aide extérieure (écrivain public, proche compétent).</a:t>
            </a:r>
          </a:p>
          <a:p>
            <a:r>
              <a:rPr lang="fr-FR" sz="2400" b="1" dirty="0"/>
              <a:t>Depuis le 30 novembre 2022</a:t>
            </a:r>
            <a:r>
              <a:rPr lang="fr-FR" sz="2400" dirty="0"/>
              <a:t>, avec le lancement de </a:t>
            </a:r>
            <a:r>
              <a:rPr lang="fr-FR" sz="2400" b="1" dirty="0" err="1"/>
              <a:t>ChatGPT</a:t>
            </a:r>
            <a:r>
              <a:rPr lang="fr-FR" sz="2400" dirty="0"/>
              <a:t>,</a:t>
            </a:r>
            <a:br>
              <a:rPr lang="fr-FR" sz="2400" dirty="0"/>
            </a:br>
            <a:r>
              <a:rPr lang="fr-FR" sz="2400" dirty="0"/>
              <a:t>il devient </a:t>
            </a:r>
            <a:r>
              <a:rPr lang="fr-FR" sz="2400" b="1" dirty="0"/>
              <a:t>impossible de garantir que le texte reflète uniquement le travail personnel de l’étudiant</a:t>
            </a:r>
            <a:r>
              <a:rPr lang="fr-FR" sz="2400" dirty="0"/>
              <a:t>.</a:t>
            </a:r>
          </a:p>
          <a:p>
            <a:r>
              <a:rPr lang="fr-FR" sz="2400" dirty="0"/>
              <a:t>Face à cette évolution, nous avons choisi une </a:t>
            </a:r>
            <a:r>
              <a:rPr lang="fr-FR" sz="2400" b="1" dirty="0"/>
              <a:t>posture d’équité</a:t>
            </a:r>
            <a:r>
              <a:rPr lang="fr-FR" sz="2400" dirty="0"/>
              <a:t> :</a:t>
            </a:r>
            <a:br>
              <a:rPr lang="fr-FR" sz="2400" dirty="0"/>
            </a:br>
            <a:r>
              <a:rPr lang="fr-FR" sz="2400" dirty="0"/>
              <a:t>💡 </a:t>
            </a:r>
            <a:r>
              <a:rPr lang="fr-FR" sz="2400" b="1" dirty="0"/>
              <a:t>former tous les étudiants à un usage responsable de l’IA</a:t>
            </a:r>
            <a:r>
              <a:rPr lang="fr-FR" sz="2400" dirty="0"/>
              <a:t> plutôt que d’essayer de sanctionner des pratiques indétectables.</a:t>
            </a:r>
          </a:p>
          <a:p>
            <a:r>
              <a:rPr lang="fr-FR" sz="2400" dirty="0"/>
              <a:t>En parallèle, les </a:t>
            </a:r>
            <a:r>
              <a:rPr lang="fr-FR" sz="2400" b="1" dirty="0"/>
              <a:t>soutenances prennent une place centrale</a:t>
            </a:r>
            <a:r>
              <a:rPr lang="fr-FR" sz="2400" dirty="0"/>
              <a:t> dans l’évaluation.</a:t>
            </a:r>
          </a:p>
          <a:p>
            <a:r>
              <a:rPr lang="fr-FR" sz="2400" dirty="0"/>
              <a:t>📉 En fin d’année, </a:t>
            </a:r>
            <a:r>
              <a:rPr lang="fr-FR" sz="2400" b="1" dirty="0"/>
              <a:t>les taux de citation/plagiat diminuent</a:t>
            </a:r>
            <a:r>
              <a:rPr lang="fr-FR" sz="2400" dirty="0"/>
              <a:t> (données </a:t>
            </a:r>
            <a:r>
              <a:rPr lang="fr-FR" sz="2400" dirty="0" err="1"/>
              <a:t>Compilatio</a:t>
            </a:r>
            <a:r>
              <a:rPr lang="fr-FR" sz="2400" dirty="0"/>
              <a:t>).</a:t>
            </a:r>
          </a:p>
          <a:p>
            <a:pPr marL="0" indent="0">
              <a:buNone/>
            </a:pPr>
            <a:endParaRPr lang="fr-FR" sz="2400" dirty="0"/>
          </a:p>
        </p:txBody>
      </p:sp>
      <p:sp>
        <p:nvSpPr>
          <p:cNvPr id="4" name="Rectangle : coins arrondis 3">
            <a:extLst>
              <a:ext uri="{FF2B5EF4-FFF2-40B4-BE49-F238E27FC236}">
                <a16:creationId xmlns:a16="http://schemas.microsoft.com/office/drawing/2014/main" id="{7BA4D3BF-2DBE-8F36-1B8B-4BE5A6317A5F}"/>
              </a:ext>
            </a:extLst>
          </p:cNvPr>
          <p:cNvSpPr/>
          <p:nvPr/>
        </p:nvSpPr>
        <p:spPr>
          <a:xfrm>
            <a:off x="10443838" y="5711744"/>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1432361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3EF9A-2B6F-97EF-BE34-25605FC715F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0F23978-D12C-5ECC-EB84-DAF16B26139F}"/>
              </a:ext>
            </a:extLst>
          </p:cNvPr>
          <p:cNvSpPr>
            <a:spLocks noGrp="1"/>
          </p:cNvSpPr>
          <p:nvPr>
            <p:ph type="title"/>
          </p:nvPr>
        </p:nvSpPr>
        <p:spPr/>
        <p:txBody>
          <a:bodyPr/>
          <a:lstStyle/>
          <a:p>
            <a:r>
              <a:rPr lang="fr-FR" dirty="0"/>
              <a:t>2024-2025 - Évolution de la rédaction des mémoires avec l’arrivée de l’IA</a:t>
            </a:r>
          </a:p>
        </p:txBody>
      </p:sp>
      <p:sp>
        <p:nvSpPr>
          <p:cNvPr id="3" name="Espace réservé du contenu 2">
            <a:extLst>
              <a:ext uri="{FF2B5EF4-FFF2-40B4-BE49-F238E27FC236}">
                <a16:creationId xmlns:a16="http://schemas.microsoft.com/office/drawing/2014/main" id="{2B4FF841-0EFB-B766-8BC5-33EA970D58F9}"/>
              </a:ext>
            </a:extLst>
          </p:cNvPr>
          <p:cNvSpPr>
            <a:spLocks noGrp="1"/>
          </p:cNvSpPr>
          <p:nvPr>
            <p:ph idx="1"/>
          </p:nvPr>
        </p:nvSpPr>
        <p:spPr>
          <a:xfrm>
            <a:off x="838200" y="1536869"/>
            <a:ext cx="10515600" cy="4719552"/>
          </a:xfrm>
        </p:spPr>
        <p:txBody>
          <a:bodyPr>
            <a:noAutofit/>
          </a:bodyPr>
          <a:lstStyle/>
          <a:p>
            <a:pPr>
              <a:lnSpc>
                <a:spcPct val="100000"/>
              </a:lnSpc>
            </a:pPr>
            <a:r>
              <a:rPr lang="fr-FR" sz="2000" b="1" dirty="0"/>
              <a:t>Fin mars</a:t>
            </a:r>
            <a:r>
              <a:rPr lang="fr-FR" sz="2000" dirty="0"/>
              <a:t> : les fiches de lecture des M1 sont </a:t>
            </a:r>
            <a:r>
              <a:rPr lang="fr-FR" sz="2000" b="1" dirty="0"/>
              <a:t>rédigées intégralement par IA</a:t>
            </a:r>
            <a:r>
              <a:rPr lang="fr-FR" sz="2000" dirty="0"/>
              <a:t>, sans appropriation. Les étudiants </a:t>
            </a:r>
            <a:r>
              <a:rPr lang="fr-FR" sz="2000" b="1" dirty="0"/>
              <a:t>ne s’en cachent pas</a:t>
            </a:r>
            <a:r>
              <a:rPr lang="fr-FR" sz="2000" dirty="0"/>
              <a:t> et invoquent </a:t>
            </a:r>
            <a:r>
              <a:rPr lang="fr-FR" sz="2000" b="1" dirty="0"/>
              <a:t>le gain de temps et d’efficacité</a:t>
            </a:r>
            <a:r>
              <a:rPr lang="fr-FR" sz="2000" dirty="0"/>
              <a:t>.</a:t>
            </a:r>
          </a:p>
          <a:p>
            <a:pPr>
              <a:lnSpc>
                <a:spcPct val="100000"/>
              </a:lnSpc>
            </a:pPr>
            <a:r>
              <a:rPr lang="fr-FR" sz="2000" b="1" dirty="0"/>
              <a:t>Début avril</a:t>
            </a:r>
            <a:r>
              <a:rPr lang="fr-FR" sz="2000" dirty="0"/>
              <a:t> : 🔍 </a:t>
            </a:r>
            <a:r>
              <a:rPr lang="fr-FR" sz="2000" b="1" dirty="0"/>
              <a:t>Entretiens individualisés (1h30)</a:t>
            </a:r>
            <a:br>
              <a:rPr lang="fr-FR" sz="2000" dirty="0"/>
            </a:br>
            <a:r>
              <a:rPr lang="fr-FR" sz="2000" dirty="0"/>
              <a:t>• Objectif : comprendre leurs usages réels</a:t>
            </a:r>
            <a:br>
              <a:rPr lang="fr-FR" sz="2000" dirty="0"/>
            </a:br>
            <a:r>
              <a:rPr lang="fr-FR" sz="2000" dirty="0"/>
              <a:t>• Revenir sur les </a:t>
            </a:r>
            <a:r>
              <a:rPr lang="fr-FR" sz="2000" b="1" dirty="0"/>
              <a:t>bons et mauvais usages</a:t>
            </a:r>
            <a:br>
              <a:rPr lang="fr-FR" sz="2000" dirty="0"/>
            </a:br>
            <a:r>
              <a:rPr lang="fr-FR" sz="2000" dirty="0"/>
              <a:t>• Transmettre les </a:t>
            </a:r>
            <a:r>
              <a:rPr lang="fr-FR" sz="2000" b="1" dirty="0"/>
              <a:t>bases du </a:t>
            </a:r>
            <a:r>
              <a:rPr lang="fr-FR" sz="2000" b="1" dirty="0" err="1"/>
              <a:t>prompting</a:t>
            </a:r>
            <a:r>
              <a:rPr lang="fr-FR" sz="2000" dirty="0"/>
              <a:t> pour un usage plus réfléchi</a:t>
            </a:r>
          </a:p>
          <a:p>
            <a:pPr>
              <a:lnSpc>
                <a:spcPct val="100000"/>
              </a:lnSpc>
            </a:pPr>
            <a:r>
              <a:rPr lang="fr-FR" sz="2000" b="1" dirty="0"/>
              <a:t>Fin mai – Retour des mémoires</a:t>
            </a:r>
            <a:r>
              <a:rPr lang="fr-FR" sz="2000" dirty="0"/>
              <a:t> :</a:t>
            </a:r>
            <a:br>
              <a:rPr lang="fr-FR" sz="2000" dirty="0"/>
            </a:br>
            <a:r>
              <a:rPr lang="fr-FR" sz="2000" dirty="0"/>
              <a:t>✍️ </a:t>
            </a:r>
            <a:r>
              <a:rPr lang="fr-FR" sz="2000" b="1" dirty="0"/>
              <a:t>Des textes bien rédigés</a:t>
            </a:r>
            <a:r>
              <a:rPr lang="fr-FR" sz="2000" dirty="0"/>
              <a:t>, très probablement appuyés sur des IA</a:t>
            </a:r>
            <a:br>
              <a:rPr lang="fr-FR" sz="2000" dirty="0"/>
            </a:br>
            <a:r>
              <a:rPr lang="fr-FR" sz="2000" dirty="0"/>
              <a:t>💡 Des idées parfois </a:t>
            </a:r>
            <a:r>
              <a:rPr lang="fr-FR" sz="2000" b="1" dirty="0"/>
              <a:t>très personnelles</a:t>
            </a:r>
            <a:r>
              <a:rPr lang="fr-FR" sz="2000" dirty="0"/>
              <a:t>, mais un </a:t>
            </a:r>
            <a:r>
              <a:rPr lang="fr-FR" sz="2000" b="1" dirty="0"/>
              <a:t>décalage marqué</a:t>
            </a:r>
            <a:r>
              <a:rPr lang="fr-FR" sz="2000" dirty="0"/>
              <a:t> :</a:t>
            </a:r>
          </a:p>
          <a:p>
            <a:pPr lvl="1">
              <a:lnSpc>
                <a:spcPct val="100000"/>
              </a:lnSpc>
            </a:pPr>
            <a:r>
              <a:rPr lang="fr-FR" sz="2000" dirty="0"/>
              <a:t>avec les mémoires d’il y a 3 ans</a:t>
            </a:r>
          </a:p>
          <a:p>
            <a:pPr lvl="1">
              <a:lnSpc>
                <a:spcPct val="100000"/>
              </a:lnSpc>
            </a:pPr>
            <a:r>
              <a:rPr lang="fr-FR" sz="2000" dirty="0"/>
              <a:t>avec les </a:t>
            </a:r>
            <a:r>
              <a:rPr lang="fr-FR" sz="2000" b="1" dirty="0"/>
              <a:t>capacités individuelles réellement observées</a:t>
            </a:r>
            <a:r>
              <a:rPr lang="fr-FR" sz="2000" dirty="0"/>
              <a:t> durant l’année</a:t>
            </a:r>
          </a:p>
          <a:p>
            <a:pPr>
              <a:lnSpc>
                <a:spcPct val="100000"/>
              </a:lnSpc>
            </a:pPr>
            <a:r>
              <a:rPr lang="fr-FR" sz="2000" b="1" dirty="0"/>
              <a:t>Constat fait aux soutenances des M2 et des DIU</a:t>
            </a:r>
            <a:r>
              <a:rPr lang="fr-FR" sz="2000" dirty="0"/>
              <a:t> : les </a:t>
            </a:r>
            <a:r>
              <a:rPr lang="fr-FR" sz="2000" b="1" dirty="0"/>
              <a:t>soutenances orales</a:t>
            </a:r>
            <a:r>
              <a:rPr lang="fr-FR" sz="2000" dirty="0"/>
              <a:t> ne permettent </a:t>
            </a:r>
            <a:r>
              <a:rPr lang="fr-FR" sz="2000" b="1" dirty="0"/>
              <a:t>pas véritablement d’identifier les usages s’ils sont frauduleux</a:t>
            </a:r>
            <a:r>
              <a:rPr lang="fr-FR" sz="2000" dirty="0"/>
              <a:t>.</a:t>
            </a:r>
          </a:p>
          <a:p>
            <a:pPr marL="0" indent="0">
              <a:lnSpc>
                <a:spcPct val="100000"/>
              </a:lnSpc>
              <a:buNone/>
            </a:pPr>
            <a:endParaRPr lang="fr-FR" sz="2000" dirty="0"/>
          </a:p>
        </p:txBody>
      </p:sp>
      <p:sp>
        <p:nvSpPr>
          <p:cNvPr id="4" name="Rectangle : coins arrondis 3">
            <a:extLst>
              <a:ext uri="{FF2B5EF4-FFF2-40B4-BE49-F238E27FC236}">
                <a16:creationId xmlns:a16="http://schemas.microsoft.com/office/drawing/2014/main" id="{B056F07C-C504-4C09-8CC4-43DC1E999F2E}"/>
              </a:ext>
            </a:extLst>
          </p:cNvPr>
          <p:cNvSpPr/>
          <p:nvPr/>
        </p:nvSpPr>
        <p:spPr>
          <a:xfrm>
            <a:off x="10443838" y="6079958"/>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2302405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BC5D0427-4440-7C0F-99CA-F2600D13D6E6}"/>
              </a:ext>
            </a:extLst>
          </p:cNvPr>
          <p:cNvSpPr>
            <a:spLocks noGrp="1"/>
          </p:cNvSpPr>
          <p:nvPr>
            <p:ph type="title"/>
          </p:nvPr>
        </p:nvSpPr>
        <p:spPr>
          <a:xfrm>
            <a:off x="838200" y="1412488"/>
            <a:ext cx="2899189" cy="4363844"/>
          </a:xfrm>
        </p:spPr>
        <p:txBody>
          <a:bodyPr anchor="t">
            <a:normAutofit/>
          </a:bodyPr>
          <a:lstStyle/>
          <a:p>
            <a:r>
              <a:rPr lang="fr-FR" sz="4000">
                <a:solidFill>
                  <a:srgbClr val="FFFFFF"/>
                </a:solidFill>
              </a:rPr>
              <a:t>Synthèse des entretiens individuels sur les usages des M1</a:t>
            </a:r>
          </a:p>
        </p:txBody>
      </p:sp>
      <p:sp>
        <p:nvSpPr>
          <p:cNvPr id="3" name="Espace réservé du contenu 2">
            <a:extLst>
              <a:ext uri="{FF2B5EF4-FFF2-40B4-BE49-F238E27FC236}">
                <a16:creationId xmlns:a16="http://schemas.microsoft.com/office/drawing/2014/main" id="{30C0319B-8B79-BF71-2938-419696E78C55}"/>
              </a:ext>
            </a:extLst>
          </p:cNvPr>
          <p:cNvSpPr>
            <a:spLocks noGrp="1"/>
          </p:cNvSpPr>
          <p:nvPr>
            <p:ph sz="half" idx="1"/>
          </p:nvPr>
        </p:nvSpPr>
        <p:spPr>
          <a:xfrm>
            <a:off x="4380855" y="207034"/>
            <a:ext cx="3427283" cy="6434398"/>
          </a:xfrm>
        </p:spPr>
        <p:txBody>
          <a:bodyPr>
            <a:normAutofit/>
          </a:bodyPr>
          <a:lstStyle/>
          <a:p>
            <a:pPr marL="0" indent="0">
              <a:spcBef>
                <a:spcPts val="600"/>
              </a:spcBef>
              <a:buNone/>
            </a:pPr>
            <a:r>
              <a:rPr lang="fr-FR" sz="1400" b="1" dirty="0"/>
              <a:t>🧠 Usages observés</a:t>
            </a:r>
          </a:p>
          <a:p>
            <a:pPr>
              <a:spcBef>
                <a:spcPts val="600"/>
              </a:spcBef>
            </a:pPr>
            <a:r>
              <a:rPr lang="fr-FR" sz="1400" b="1" dirty="0"/>
              <a:t>Synthèse et résumés</a:t>
            </a:r>
            <a:r>
              <a:rPr lang="fr-FR" sz="1400" dirty="0"/>
              <a:t> de cours, mémoires, documents longs (Notebook LM)</a:t>
            </a:r>
          </a:p>
          <a:p>
            <a:pPr>
              <a:spcBef>
                <a:spcPts val="600"/>
              </a:spcBef>
            </a:pPr>
            <a:r>
              <a:rPr lang="fr-FR" sz="1400" b="1" dirty="0"/>
              <a:t>Recherche d’informations</a:t>
            </a:r>
            <a:r>
              <a:rPr lang="fr-FR" sz="1400" dirty="0"/>
              <a:t> et inspiration (Brave + IA, </a:t>
            </a:r>
            <a:r>
              <a:rPr lang="fr-FR" sz="1400" dirty="0" err="1"/>
              <a:t>DeepSeek</a:t>
            </a:r>
            <a:r>
              <a:rPr lang="fr-FR" sz="1400" dirty="0"/>
              <a:t>)</a:t>
            </a:r>
          </a:p>
          <a:p>
            <a:pPr>
              <a:spcBef>
                <a:spcPts val="600"/>
              </a:spcBef>
            </a:pPr>
            <a:r>
              <a:rPr lang="fr-FR" sz="1400" b="1" dirty="0"/>
              <a:t>Aide à la rédaction</a:t>
            </a:r>
            <a:r>
              <a:rPr lang="fr-FR" sz="1400" dirty="0"/>
              <a:t> et correction (notamment pour les étudiants non natifs)</a:t>
            </a:r>
          </a:p>
          <a:p>
            <a:pPr>
              <a:spcBef>
                <a:spcPts val="600"/>
              </a:spcBef>
            </a:pPr>
            <a:r>
              <a:rPr lang="fr-FR" sz="1400" b="1" dirty="0"/>
              <a:t>Soutien aux études</a:t>
            </a:r>
            <a:r>
              <a:rPr lang="fr-FR" sz="1400" dirty="0"/>
              <a:t> : fiches, générateurs de questions, idées d’activités</a:t>
            </a:r>
          </a:p>
          <a:p>
            <a:pPr>
              <a:spcBef>
                <a:spcPts val="600"/>
              </a:spcBef>
            </a:pPr>
            <a:r>
              <a:rPr lang="fr-FR" sz="1400" b="1" dirty="0"/>
              <a:t>Débogage et aide au code</a:t>
            </a:r>
            <a:r>
              <a:rPr lang="fr-FR" sz="1400" dirty="0"/>
              <a:t> (VBA, Python)</a:t>
            </a:r>
          </a:p>
          <a:p>
            <a:pPr>
              <a:spcBef>
                <a:spcPts val="600"/>
              </a:spcBef>
            </a:pPr>
            <a:r>
              <a:rPr lang="fr-FR" sz="1400" b="1" dirty="0"/>
              <a:t>Interactions personnelles</a:t>
            </a:r>
            <a:r>
              <a:rPr lang="fr-FR" sz="1400" dirty="0"/>
              <a:t> ou conversationnelles (dialogue, questions existentielles)</a:t>
            </a:r>
          </a:p>
          <a:p>
            <a:pPr marL="0" indent="0">
              <a:spcBef>
                <a:spcPts val="600"/>
              </a:spcBef>
              <a:buNone/>
            </a:pPr>
            <a:r>
              <a:rPr lang="fr-FR" sz="1400" b="1" dirty="0"/>
              <a:t>⚠️ Points de vigilance</a:t>
            </a:r>
          </a:p>
          <a:p>
            <a:pPr>
              <a:spcBef>
                <a:spcPts val="600"/>
              </a:spcBef>
            </a:pPr>
            <a:r>
              <a:rPr lang="fr-FR" sz="1400" b="1" dirty="0"/>
              <a:t>Conscience de la faible fiabilité sur les calculs et raisonnements mathématiques</a:t>
            </a:r>
            <a:endParaRPr lang="fr-FR" sz="1400" dirty="0"/>
          </a:p>
          <a:p>
            <a:pPr>
              <a:spcBef>
                <a:spcPts val="600"/>
              </a:spcBef>
            </a:pPr>
            <a:r>
              <a:rPr lang="fr-FR" sz="1400" b="1" dirty="0"/>
              <a:t>Conscience des risque d’une “triche passive”</a:t>
            </a:r>
            <a:r>
              <a:rPr lang="fr-FR" sz="1400" dirty="0"/>
              <a:t> : utilisation sans appropriation</a:t>
            </a:r>
          </a:p>
          <a:p>
            <a:pPr>
              <a:spcBef>
                <a:spcPts val="600"/>
              </a:spcBef>
            </a:pPr>
            <a:r>
              <a:rPr lang="fr-FR" sz="1400" dirty="0"/>
              <a:t>Peu de diversité d’IA utilisées</a:t>
            </a:r>
          </a:p>
          <a:p>
            <a:pPr>
              <a:spcBef>
                <a:spcPts val="600"/>
              </a:spcBef>
            </a:pPr>
            <a:r>
              <a:rPr lang="fr-FR" sz="1400" dirty="0"/>
              <a:t>Méconnaissance des enjeux de </a:t>
            </a:r>
            <a:r>
              <a:rPr lang="fr-FR" sz="1400" b="1" dirty="0"/>
              <a:t>confidentialité et d’exploitation des données ultérieure</a:t>
            </a:r>
            <a:endParaRPr lang="fr-FR" sz="1400" dirty="0"/>
          </a:p>
          <a:p>
            <a:pPr>
              <a:spcBef>
                <a:spcPts val="600"/>
              </a:spcBef>
            </a:pPr>
            <a:endParaRPr lang="fr-FR" sz="1400" dirty="0"/>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Espace réservé du contenu 3">
            <a:extLst>
              <a:ext uri="{FF2B5EF4-FFF2-40B4-BE49-F238E27FC236}">
                <a16:creationId xmlns:a16="http://schemas.microsoft.com/office/drawing/2014/main" id="{53EBBA6A-DDA3-3680-0777-BCBB26D0953E}"/>
              </a:ext>
            </a:extLst>
          </p:cNvPr>
          <p:cNvSpPr>
            <a:spLocks noGrp="1"/>
          </p:cNvSpPr>
          <p:nvPr>
            <p:ph sz="half" idx="2"/>
          </p:nvPr>
        </p:nvSpPr>
        <p:spPr>
          <a:xfrm>
            <a:off x="8451604" y="207034"/>
            <a:ext cx="3197701" cy="6434398"/>
          </a:xfrm>
        </p:spPr>
        <p:txBody>
          <a:bodyPr>
            <a:normAutofit/>
          </a:bodyPr>
          <a:lstStyle/>
          <a:p>
            <a:pPr marL="0" indent="0">
              <a:buNone/>
            </a:pPr>
            <a:r>
              <a:rPr lang="fr-FR" sz="1600" b="1" dirty="0"/>
              <a:t>🎯 Pistes de formation</a:t>
            </a:r>
          </a:p>
          <a:p>
            <a:r>
              <a:rPr lang="fr-FR" sz="1600" b="1" dirty="0"/>
              <a:t>Approche critique &amp; comparaison d’IA</a:t>
            </a:r>
            <a:r>
              <a:rPr lang="fr-FR" sz="1600" dirty="0"/>
              <a:t> (Claude, </a:t>
            </a:r>
            <a:r>
              <a:rPr lang="fr-FR" sz="1600" dirty="0" err="1"/>
              <a:t>Perplexity</a:t>
            </a:r>
            <a:r>
              <a:rPr lang="fr-FR" sz="1600" dirty="0"/>
              <a:t>, Le  Chat, chat multi-IA app.1min.ai)</a:t>
            </a:r>
          </a:p>
          <a:p>
            <a:r>
              <a:rPr lang="fr-FR" sz="1600" b="1" dirty="0"/>
              <a:t>Maîtrise des formats de sortie</a:t>
            </a:r>
            <a:r>
              <a:rPr lang="fr-FR" sz="1600" dirty="0"/>
              <a:t> (</a:t>
            </a:r>
            <a:r>
              <a:rPr lang="fr-FR" sz="1600" dirty="0" err="1"/>
              <a:t>LaTeX</a:t>
            </a:r>
            <a:r>
              <a:rPr lang="fr-FR" sz="1600" dirty="0"/>
              <a:t>, CSV, HTML, etc.)</a:t>
            </a:r>
          </a:p>
          <a:p>
            <a:r>
              <a:rPr lang="fr-FR" sz="1600" b="1" dirty="0" err="1"/>
              <a:t>Prompting</a:t>
            </a:r>
            <a:r>
              <a:rPr lang="fr-FR" sz="1600" b="1" dirty="0"/>
              <a:t> avancé</a:t>
            </a:r>
            <a:r>
              <a:rPr lang="fr-FR" sz="1600" dirty="0"/>
              <a:t> pour des réponses plus pertinentes</a:t>
            </a:r>
          </a:p>
          <a:p>
            <a:r>
              <a:rPr lang="fr-FR" sz="1600" b="1" dirty="0"/>
              <a:t>Éthique et usages acceptables</a:t>
            </a:r>
            <a:r>
              <a:rPr lang="fr-FR" sz="1600" dirty="0"/>
              <a:t> (charte, “Triche ou pas triche”)</a:t>
            </a:r>
          </a:p>
          <a:p>
            <a:r>
              <a:rPr lang="fr-FR" sz="1600" b="1" dirty="0"/>
              <a:t>Comprendre le fonctionnement des IA</a:t>
            </a:r>
            <a:r>
              <a:rPr lang="fr-FR" sz="1600" dirty="0"/>
              <a:t> (modèles, limites)</a:t>
            </a:r>
          </a:p>
          <a:p>
            <a:r>
              <a:rPr lang="fr-FR" sz="1600" b="1" dirty="0"/>
              <a:t>Découverte d’outils IA potentiel éducatifs</a:t>
            </a:r>
            <a:r>
              <a:rPr lang="fr-FR" sz="1600" dirty="0"/>
              <a:t> (</a:t>
            </a:r>
            <a:r>
              <a:rPr lang="fr-FR" sz="1600" dirty="0" err="1"/>
              <a:t>CoStorm</a:t>
            </a:r>
            <a:r>
              <a:rPr lang="fr-FR" sz="1600" dirty="0"/>
              <a:t>, Quiz </a:t>
            </a:r>
            <a:r>
              <a:rPr lang="fr-FR" sz="1600" dirty="0" err="1"/>
              <a:t>Wizard</a:t>
            </a:r>
            <a:r>
              <a:rPr lang="fr-FR" sz="1600" dirty="0"/>
              <a:t>…)</a:t>
            </a:r>
          </a:p>
          <a:p>
            <a:r>
              <a:rPr lang="fr-FR" sz="1600" b="1" dirty="0"/>
              <a:t>Renforcement des compétences numériques de base</a:t>
            </a:r>
            <a:endParaRPr lang="fr-FR" sz="1600" dirty="0"/>
          </a:p>
          <a:p>
            <a:endParaRPr lang="fr-FR" sz="1600" dirty="0"/>
          </a:p>
        </p:txBody>
      </p:sp>
      <p:sp>
        <p:nvSpPr>
          <p:cNvPr id="5" name="Rectangle : coins arrondis 4">
            <a:extLst>
              <a:ext uri="{FF2B5EF4-FFF2-40B4-BE49-F238E27FC236}">
                <a16:creationId xmlns:a16="http://schemas.microsoft.com/office/drawing/2014/main" id="{7F1F1B02-A9B5-BA7D-B27C-C940CF31AB67}"/>
              </a:ext>
            </a:extLst>
          </p:cNvPr>
          <p:cNvSpPr/>
          <p:nvPr/>
        </p:nvSpPr>
        <p:spPr>
          <a:xfrm>
            <a:off x="10693920" y="6057070"/>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
        <p:nvSpPr>
          <p:cNvPr id="6" name="Rectangle : coins arrondis 5">
            <a:extLst>
              <a:ext uri="{FF2B5EF4-FFF2-40B4-BE49-F238E27FC236}">
                <a16:creationId xmlns:a16="http://schemas.microsoft.com/office/drawing/2014/main" id="{56A95540-6B81-0105-D027-E4C3D7AD5398}"/>
              </a:ext>
            </a:extLst>
          </p:cNvPr>
          <p:cNvSpPr/>
          <p:nvPr/>
        </p:nvSpPr>
        <p:spPr>
          <a:xfrm>
            <a:off x="9276822" y="6057070"/>
            <a:ext cx="1371675"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NoteBookLM</a:t>
            </a:r>
            <a:endParaRPr lang="fr-FR" sz="1400" dirty="0"/>
          </a:p>
        </p:txBody>
      </p:sp>
    </p:spTree>
    <p:extLst>
      <p:ext uri="{BB962C8B-B14F-4D97-AF65-F5344CB8AC3E}">
        <p14:creationId xmlns:p14="http://schemas.microsoft.com/office/powerpoint/2010/main" val="445915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20598-65BE-BD58-7E00-F61E75E17F48}"/>
              </a:ext>
            </a:extLst>
          </p:cNvPr>
          <p:cNvSpPr>
            <a:spLocks noGrp="1"/>
          </p:cNvSpPr>
          <p:nvPr>
            <p:ph type="title"/>
          </p:nvPr>
        </p:nvSpPr>
        <p:spPr/>
        <p:txBody>
          <a:bodyPr/>
          <a:lstStyle/>
          <a:p>
            <a:r>
              <a:rPr lang="fr-FR" dirty="0"/>
              <a:t>2025-2026 – Des pistes pour la suite ?</a:t>
            </a:r>
          </a:p>
        </p:txBody>
      </p:sp>
      <p:sp>
        <p:nvSpPr>
          <p:cNvPr id="3" name="Espace réservé du contenu 2">
            <a:extLst>
              <a:ext uri="{FF2B5EF4-FFF2-40B4-BE49-F238E27FC236}">
                <a16:creationId xmlns:a16="http://schemas.microsoft.com/office/drawing/2014/main" id="{EA162550-740E-0CEA-C849-7B5EB336929D}"/>
              </a:ext>
            </a:extLst>
          </p:cNvPr>
          <p:cNvSpPr>
            <a:spLocks noGrp="1"/>
          </p:cNvSpPr>
          <p:nvPr>
            <p:ph idx="1"/>
          </p:nvPr>
        </p:nvSpPr>
        <p:spPr>
          <a:xfrm>
            <a:off x="838200" y="1572126"/>
            <a:ext cx="10515600" cy="4796590"/>
          </a:xfrm>
        </p:spPr>
        <p:txBody>
          <a:bodyPr>
            <a:noAutofit/>
          </a:bodyPr>
          <a:lstStyle/>
          <a:p>
            <a:pPr marL="0" indent="0">
              <a:lnSpc>
                <a:spcPct val="100000"/>
              </a:lnSpc>
              <a:spcBef>
                <a:spcPts val="600"/>
              </a:spcBef>
              <a:buNone/>
            </a:pPr>
            <a:r>
              <a:rPr lang="fr-FR" sz="2000" b="1" dirty="0"/>
              <a:t>📘 Plus de contrôle continu autour du mémoire / TSNR :</a:t>
            </a:r>
            <a:endParaRPr lang="fr-FR" sz="2000" dirty="0"/>
          </a:p>
          <a:p>
            <a:pPr>
              <a:lnSpc>
                <a:spcPct val="100000"/>
              </a:lnSpc>
              <a:spcBef>
                <a:spcPts val="600"/>
              </a:spcBef>
            </a:pPr>
            <a:r>
              <a:rPr lang="fr-FR" sz="2000" b="1" dirty="0"/>
              <a:t>Journal de bord</a:t>
            </a:r>
            <a:endParaRPr lang="fr-FR" sz="2000" dirty="0"/>
          </a:p>
          <a:p>
            <a:pPr>
              <a:lnSpc>
                <a:spcPct val="100000"/>
              </a:lnSpc>
              <a:spcBef>
                <a:spcPts val="600"/>
              </a:spcBef>
            </a:pPr>
            <a:r>
              <a:rPr lang="fr-FR" sz="2000" b="1" dirty="0"/>
              <a:t>Épreuve papier-crayon de production de fiche de lecture</a:t>
            </a:r>
            <a:r>
              <a:rPr lang="fr-FR" sz="2000" dirty="0"/>
              <a:t> : montrer une compétence réelle</a:t>
            </a:r>
          </a:p>
          <a:p>
            <a:pPr>
              <a:lnSpc>
                <a:spcPct val="100000"/>
              </a:lnSpc>
              <a:spcBef>
                <a:spcPts val="600"/>
              </a:spcBef>
            </a:pPr>
            <a:r>
              <a:rPr lang="fr-FR" sz="2000" b="1" dirty="0"/>
              <a:t>Valoriser l’appropriation</a:t>
            </a:r>
            <a:r>
              <a:rPr lang="fr-FR" sz="2000" dirty="0"/>
              <a:t>, éviter la délégation totale à l’IA</a:t>
            </a:r>
          </a:p>
          <a:p>
            <a:pPr marL="0" indent="0">
              <a:lnSpc>
                <a:spcPct val="100000"/>
              </a:lnSpc>
              <a:spcBef>
                <a:spcPts val="600"/>
              </a:spcBef>
              <a:buNone/>
            </a:pPr>
            <a:endParaRPr lang="fr-FR" sz="800" dirty="0"/>
          </a:p>
          <a:p>
            <a:pPr marL="0" indent="0">
              <a:lnSpc>
                <a:spcPct val="100000"/>
              </a:lnSpc>
              <a:spcBef>
                <a:spcPts val="600"/>
              </a:spcBef>
              <a:buNone/>
            </a:pPr>
            <a:r>
              <a:rPr lang="fr-FR" sz="2000" b="1" dirty="0"/>
              <a:t>🧑‍🏫 Formation des stagiaires à la sensibilisation des élèves aux bons usages :</a:t>
            </a:r>
            <a:endParaRPr lang="fr-FR" sz="2000" dirty="0"/>
          </a:p>
          <a:p>
            <a:pPr>
              <a:lnSpc>
                <a:spcPct val="100000"/>
              </a:lnSpc>
              <a:spcBef>
                <a:spcPts val="600"/>
              </a:spcBef>
            </a:pPr>
            <a:r>
              <a:rPr lang="fr-FR" sz="2000" dirty="0"/>
              <a:t>Préparer les futurs enseignants à </a:t>
            </a:r>
            <a:r>
              <a:rPr lang="fr-FR" sz="2000" b="1" dirty="0"/>
              <a:t>former à l’esprit critique</a:t>
            </a:r>
            <a:r>
              <a:rPr lang="fr-FR" sz="2000" dirty="0"/>
              <a:t> vis-à-vis des IA</a:t>
            </a:r>
          </a:p>
          <a:p>
            <a:pPr>
              <a:lnSpc>
                <a:spcPct val="100000"/>
              </a:lnSpc>
              <a:spcBef>
                <a:spcPts val="600"/>
              </a:spcBef>
            </a:pPr>
            <a:r>
              <a:rPr lang="fr-FR" sz="2000" b="1" dirty="0"/>
              <a:t>Faire des bons usages un objet d’enseignement</a:t>
            </a:r>
            <a:r>
              <a:rPr lang="fr-FR" sz="2000" dirty="0"/>
              <a:t> pour favoriser leurs propres conscientisations</a:t>
            </a:r>
          </a:p>
          <a:p>
            <a:pPr marL="0" indent="0">
              <a:lnSpc>
                <a:spcPct val="100000"/>
              </a:lnSpc>
              <a:spcBef>
                <a:spcPts val="600"/>
              </a:spcBef>
              <a:buNone/>
            </a:pPr>
            <a:endParaRPr lang="fr-FR" sz="800" b="1" dirty="0"/>
          </a:p>
          <a:p>
            <a:pPr marL="0" indent="0">
              <a:lnSpc>
                <a:spcPct val="100000"/>
              </a:lnSpc>
              <a:spcBef>
                <a:spcPts val="600"/>
              </a:spcBef>
              <a:buNone/>
            </a:pPr>
            <a:r>
              <a:rPr lang="fr-FR" sz="2000" b="1" dirty="0"/>
              <a:t>🗣️✍️ Double évaluation finale :</a:t>
            </a:r>
            <a:endParaRPr lang="fr-FR" sz="2000" dirty="0"/>
          </a:p>
          <a:p>
            <a:pPr>
              <a:lnSpc>
                <a:spcPct val="100000"/>
              </a:lnSpc>
              <a:spcBef>
                <a:spcPts val="600"/>
              </a:spcBef>
            </a:pPr>
            <a:r>
              <a:rPr lang="fr-FR" sz="2000" b="1" dirty="0"/>
              <a:t>Soutenance orale maintenue</a:t>
            </a:r>
            <a:endParaRPr lang="fr-FR" sz="2000" dirty="0"/>
          </a:p>
          <a:p>
            <a:pPr>
              <a:lnSpc>
                <a:spcPct val="100000"/>
              </a:lnSpc>
              <a:spcBef>
                <a:spcPts val="600"/>
              </a:spcBef>
            </a:pPr>
            <a:r>
              <a:rPr lang="fr-FR" sz="2000" b="1" dirty="0"/>
              <a:t>Épreuve complémentaire écrite</a:t>
            </a:r>
            <a:r>
              <a:rPr lang="fr-FR" sz="2000" dirty="0"/>
              <a:t>, en papier-crayon, avec </a:t>
            </a:r>
            <a:r>
              <a:rPr lang="fr-FR" sz="2000" b="1" dirty="0"/>
              <a:t>questions personnalisées</a:t>
            </a:r>
          </a:p>
          <a:p>
            <a:pPr marL="0" indent="0">
              <a:lnSpc>
                <a:spcPct val="100000"/>
              </a:lnSpc>
              <a:spcBef>
                <a:spcPts val="600"/>
              </a:spcBef>
              <a:buNone/>
            </a:pPr>
            <a:endParaRPr lang="fr-FR" sz="800" b="1" dirty="0"/>
          </a:p>
          <a:p>
            <a:pPr marL="0" indent="0">
              <a:lnSpc>
                <a:spcPct val="100000"/>
              </a:lnSpc>
              <a:spcBef>
                <a:spcPts val="600"/>
              </a:spcBef>
              <a:buNone/>
            </a:pPr>
            <a:r>
              <a:rPr lang="fr-FR" sz="2000" dirty="0"/>
              <a:t>🎯 </a:t>
            </a:r>
            <a:r>
              <a:rPr lang="fr-FR" sz="2000" b="1" dirty="0"/>
              <a:t>Objectifs :</a:t>
            </a:r>
            <a:r>
              <a:rPr lang="fr-FR" sz="2000" dirty="0"/>
              <a:t> valoriser </a:t>
            </a:r>
            <a:r>
              <a:rPr lang="fr-FR" sz="2000" b="1" dirty="0"/>
              <a:t>l’effort</a:t>
            </a:r>
            <a:r>
              <a:rPr lang="fr-FR" sz="2000" dirty="0"/>
              <a:t>, </a:t>
            </a:r>
            <a:r>
              <a:rPr lang="fr-FR" sz="2000" b="1" dirty="0"/>
              <a:t>l’authenticité</a:t>
            </a:r>
            <a:r>
              <a:rPr lang="fr-FR" sz="2000" dirty="0"/>
              <a:t> et </a:t>
            </a:r>
            <a:r>
              <a:rPr lang="fr-FR" sz="2000" b="1" dirty="0"/>
              <a:t>la réflexion personnelle</a:t>
            </a:r>
            <a:endParaRPr lang="fr-FR" sz="2000" dirty="0"/>
          </a:p>
          <a:p>
            <a:pPr marL="0" indent="0">
              <a:lnSpc>
                <a:spcPct val="100000"/>
              </a:lnSpc>
              <a:spcBef>
                <a:spcPts val="600"/>
              </a:spcBef>
              <a:buNone/>
            </a:pPr>
            <a:endParaRPr lang="fr-FR" sz="2000" dirty="0"/>
          </a:p>
        </p:txBody>
      </p:sp>
      <p:sp>
        <p:nvSpPr>
          <p:cNvPr id="4" name="Rectangle : coins arrondis 3">
            <a:extLst>
              <a:ext uri="{FF2B5EF4-FFF2-40B4-BE49-F238E27FC236}">
                <a16:creationId xmlns:a16="http://schemas.microsoft.com/office/drawing/2014/main" id="{7C9BCAE3-21F9-553C-808F-81143BB9FD6A}"/>
              </a:ext>
            </a:extLst>
          </p:cNvPr>
          <p:cNvSpPr/>
          <p:nvPr/>
        </p:nvSpPr>
        <p:spPr>
          <a:xfrm>
            <a:off x="10443838" y="6192253"/>
            <a:ext cx="909962" cy="35292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1400" dirty="0" err="1"/>
              <a:t>ChatGPT</a:t>
            </a:r>
            <a:endParaRPr lang="fr-FR" sz="1400" dirty="0"/>
          </a:p>
        </p:txBody>
      </p:sp>
    </p:spTree>
    <p:extLst>
      <p:ext uri="{BB962C8B-B14F-4D97-AF65-F5344CB8AC3E}">
        <p14:creationId xmlns:p14="http://schemas.microsoft.com/office/powerpoint/2010/main" val="404167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 8">
            <a:extLst>
              <a:ext uri="{FF2B5EF4-FFF2-40B4-BE49-F238E27FC236}">
                <a16:creationId xmlns:a16="http://schemas.microsoft.com/office/drawing/2014/main" id="{2BA54637-E5B0-ECB7-6091-A0592525449B}"/>
              </a:ext>
            </a:extLst>
          </p:cNvPr>
          <p:cNvPicPr>
            <a:picLocks noChangeAspect="1"/>
          </p:cNvPicPr>
          <p:nvPr/>
        </p:nvPicPr>
        <p:blipFill>
          <a:blip r:embed="rId3"/>
          <a:srcRect l="1165" r="24458" b="-1"/>
          <a:stretch>
            <a:fillRect/>
          </a:stretch>
        </p:blipFill>
        <p:spPr>
          <a:xfrm>
            <a:off x="1" y="10"/>
            <a:ext cx="9669642" cy="6857990"/>
          </a:xfrm>
          <a:prstGeom prst="rect">
            <a:avLst/>
          </a:prstGeom>
        </p:spPr>
      </p:pic>
      <p:sp>
        <p:nvSpPr>
          <p:cNvPr id="22" name="Rectangle 2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 coins arrondis 5">
            <a:extLst>
              <a:ext uri="{FF2B5EF4-FFF2-40B4-BE49-F238E27FC236}">
                <a16:creationId xmlns:a16="http://schemas.microsoft.com/office/drawing/2014/main" id="{8A4880DF-901F-77E7-44BB-0D80398B4CF0}"/>
              </a:ext>
            </a:extLst>
          </p:cNvPr>
          <p:cNvSpPr/>
          <p:nvPr/>
        </p:nvSpPr>
        <p:spPr>
          <a:xfrm>
            <a:off x="2390274" y="1331495"/>
            <a:ext cx="9508958" cy="5085346"/>
          </a:xfrm>
          <a:prstGeom prst="roundRect">
            <a:avLst/>
          </a:prstGeom>
        </p:spPr>
        <p:style>
          <a:lnRef idx="2">
            <a:schemeClr val="accent5">
              <a:shade val="15000"/>
            </a:schemeClr>
          </a:lnRef>
          <a:fillRef idx="1">
            <a:schemeClr val="accent5"/>
          </a:fillRef>
          <a:effectRef idx="0">
            <a:schemeClr val="accent5"/>
          </a:effectRef>
          <a:fontRef idx="minor">
            <a:schemeClr val="lt1"/>
          </a:fontRef>
        </p:style>
        <p:txBody>
          <a:bodyPr vert="horz" lIns="91440" tIns="45720" rIns="91440" bIns="45720" numCol="1" rtlCol="0">
            <a:noAutofit/>
          </a:bodyPr>
          <a:lstStyle/>
          <a:p>
            <a:r>
              <a:rPr lang="en-US" sz="2400" b="1" dirty="0" err="1">
                <a:solidFill>
                  <a:schemeClr val="tx1"/>
                </a:solidFill>
              </a:rPr>
              <a:t>Contexte</a:t>
            </a:r>
            <a:r>
              <a:rPr lang="en-US" sz="2400" b="1" dirty="0">
                <a:solidFill>
                  <a:schemeClr val="tx1"/>
                </a:solidFill>
              </a:rPr>
              <a:t> :</a:t>
            </a:r>
            <a:r>
              <a:rPr lang="en-US" sz="2400" dirty="0">
                <a:solidFill>
                  <a:schemeClr val="tx1"/>
                </a:solidFill>
              </a:rPr>
              <a:t> </a:t>
            </a:r>
            <a:r>
              <a:rPr lang="en-US" sz="2400" dirty="0" err="1">
                <a:solidFill>
                  <a:schemeClr val="tx1"/>
                </a:solidFill>
              </a:rPr>
              <a:t>Utilisation</a:t>
            </a:r>
            <a:r>
              <a:rPr lang="en-US" sz="2400" dirty="0">
                <a:solidFill>
                  <a:schemeClr val="tx1"/>
                </a:solidFill>
              </a:rPr>
              <a:t> de </a:t>
            </a:r>
            <a:r>
              <a:rPr lang="en-US" sz="2400" dirty="0" err="1">
                <a:solidFill>
                  <a:schemeClr val="tx1"/>
                </a:solidFill>
              </a:rPr>
              <a:t>l’IA</a:t>
            </a:r>
            <a:r>
              <a:rPr lang="en-US" sz="2400" dirty="0">
                <a:solidFill>
                  <a:schemeClr val="tx1"/>
                </a:solidFill>
              </a:rPr>
              <a:t> pour assister </a:t>
            </a:r>
          </a:p>
          <a:p>
            <a:pPr indent="-228600">
              <a:buFont typeface="Arial" panose="020B0604020202020204" pitchFamily="34" charset="0"/>
              <a:buChar char="•"/>
            </a:pPr>
            <a:r>
              <a:rPr lang="en-US" sz="2400" dirty="0">
                <a:solidFill>
                  <a:schemeClr val="tx1"/>
                </a:solidFill>
              </a:rPr>
              <a:t>la </a:t>
            </a:r>
            <a:r>
              <a:rPr lang="en-US" sz="2400" b="1" dirty="0">
                <a:solidFill>
                  <a:schemeClr val="tx1"/>
                </a:solidFill>
              </a:rPr>
              <a:t>lecture </a:t>
            </a:r>
            <a:r>
              <a:rPr lang="en-US" sz="2400" b="1" dirty="0" err="1">
                <a:solidFill>
                  <a:schemeClr val="tx1"/>
                </a:solidFill>
              </a:rPr>
              <a:t>approfondie</a:t>
            </a:r>
            <a:r>
              <a:rPr lang="en-US" sz="2400" dirty="0">
                <a:solidFill>
                  <a:schemeClr val="tx1"/>
                </a:solidFill>
              </a:rPr>
              <a:t> des </a:t>
            </a:r>
            <a:r>
              <a:rPr lang="en-US" sz="2400" dirty="0" err="1">
                <a:solidFill>
                  <a:schemeClr val="tx1"/>
                </a:solidFill>
              </a:rPr>
              <a:t>mémoires</a:t>
            </a:r>
            <a:r>
              <a:rPr lang="en-US" sz="2400" dirty="0">
                <a:solidFill>
                  <a:schemeClr val="tx1"/>
                </a:solidFill>
              </a:rPr>
              <a:t>,</a:t>
            </a:r>
          </a:p>
          <a:p>
            <a:pPr indent="-228600">
              <a:buFont typeface="Arial" panose="020B0604020202020204" pitchFamily="34" charset="0"/>
              <a:buChar char="•"/>
            </a:pPr>
            <a:r>
              <a:rPr lang="en-US" sz="2400" dirty="0">
                <a:solidFill>
                  <a:schemeClr val="tx1"/>
                </a:solidFill>
              </a:rPr>
              <a:t>la </a:t>
            </a:r>
            <a:r>
              <a:rPr lang="en-US" sz="2400" b="1" dirty="0" err="1">
                <a:solidFill>
                  <a:schemeClr val="tx1"/>
                </a:solidFill>
              </a:rPr>
              <a:t>préparation</a:t>
            </a:r>
            <a:r>
              <a:rPr lang="en-US" sz="2400" b="1" dirty="0">
                <a:solidFill>
                  <a:schemeClr val="tx1"/>
                </a:solidFill>
              </a:rPr>
              <a:t> des </a:t>
            </a:r>
            <a:r>
              <a:rPr lang="en-US" sz="2400" b="1" dirty="0" err="1">
                <a:solidFill>
                  <a:schemeClr val="tx1"/>
                </a:solidFill>
              </a:rPr>
              <a:t>soutenances</a:t>
            </a:r>
            <a:r>
              <a:rPr lang="en-US" sz="2400" dirty="0">
                <a:solidFill>
                  <a:schemeClr val="tx1"/>
                </a:solidFill>
              </a:rPr>
              <a:t>,</a:t>
            </a:r>
          </a:p>
          <a:p>
            <a:pPr indent="-228600">
              <a:buFont typeface="Arial" panose="020B0604020202020204" pitchFamily="34" charset="0"/>
              <a:buChar char="•"/>
            </a:pPr>
            <a:r>
              <a:rPr lang="en-US" sz="2400" dirty="0" err="1">
                <a:solidFill>
                  <a:schemeClr val="tx1"/>
                </a:solidFill>
              </a:rPr>
              <a:t>l’</a:t>
            </a:r>
            <a:r>
              <a:rPr lang="en-US" sz="2400" b="1" dirty="0" err="1">
                <a:solidFill>
                  <a:schemeClr val="tx1"/>
                </a:solidFill>
              </a:rPr>
              <a:t>analyse</a:t>
            </a:r>
            <a:r>
              <a:rPr lang="en-US" sz="2400" b="1" dirty="0">
                <a:solidFill>
                  <a:schemeClr val="tx1"/>
                </a:solidFill>
              </a:rPr>
              <a:t> </a:t>
            </a:r>
            <a:r>
              <a:rPr lang="en-US" sz="2400" b="1" dirty="0" err="1">
                <a:solidFill>
                  <a:schemeClr val="tx1"/>
                </a:solidFill>
              </a:rPr>
              <a:t>réflexive</a:t>
            </a:r>
            <a:r>
              <a:rPr lang="en-US" sz="2400" dirty="0">
                <a:solidFill>
                  <a:schemeClr val="tx1"/>
                </a:solidFill>
              </a:rPr>
              <a:t> post-</a:t>
            </a:r>
            <a:r>
              <a:rPr lang="en-US" sz="2400" dirty="0" err="1">
                <a:solidFill>
                  <a:schemeClr val="tx1"/>
                </a:solidFill>
              </a:rPr>
              <a:t>soutenance</a:t>
            </a:r>
            <a:r>
              <a:rPr lang="en-US" sz="2400" dirty="0">
                <a:solidFill>
                  <a:schemeClr val="tx1"/>
                </a:solidFill>
              </a:rPr>
              <a:t> en </a:t>
            </a:r>
            <a:r>
              <a:rPr lang="en-US" sz="2400" dirty="0" err="1">
                <a:solidFill>
                  <a:schemeClr val="tx1"/>
                </a:solidFill>
              </a:rPr>
              <a:t>vue</a:t>
            </a:r>
            <a:r>
              <a:rPr lang="en-US" sz="2400" dirty="0">
                <a:solidFill>
                  <a:schemeClr val="tx1"/>
                </a:solidFill>
              </a:rPr>
              <a:t> de la formation future.</a:t>
            </a:r>
          </a:p>
          <a:p>
            <a:endParaRPr lang="en-US" sz="2400" dirty="0">
              <a:solidFill>
                <a:schemeClr val="tx1"/>
              </a:solidFill>
            </a:endParaRPr>
          </a:p>
          <a:p>
            <a:r>
              <a:rPr lang="en-US" sz="2400" b="1" dirty="0" err="1">
                <a:solidFill>
                  <a:schemeClr val="tx1"/>
                </a:solidFill>
              </a:rPr>
              <a:t>Contenu</a:t>
            </a:r>
            <a:r>
              <a:rPr lang="en-US" sz="2400" b="1" dirty="0">
                <a:solidFill>
                  <a:schemeClr val="tx1"/>
                </a:solidFill>
              </a:rPr>
              <a:t> du </a:t>
            </a:r>
            <a:r>
              <a:rPr lang="en-US" sz="2400" b="1" dirty="0" err="1">
                <a:solidFill>
                  <a:schemeClr val="tx1"/>
                </a:solidFill>
              </a:rPr>
              <a:t>NotebookLM</a:t>
            </a:r>
            <a:endParaRPr lang="en-US" sz="2400" b="1" dirty="0">
              <a:solidFill>
                <a:schemeClr val="tx1"/>
              </a:solidFill>
            </a:endParaRPr>
          </a:p>
          <a:p>
            <a:pPr indent="-228600">
              <a:buFont typeface="Arial" panose="020B0604020202020204" pitchFamily="34" charset="0"/>
              <a:buChar char="•"/>
            </a:pPr>
            <a:r>
              <a:rPr lang="en-US" sz="2400" dirty="0">
                <a:solidFill>
                  <a:schemeClr val="tx1"/>
                </a:solidFill>
              </a:rPr>
              <a:t>Tous les </a:t>
            </a:r>
            <a:r>
              <a:rPr lang="en-US" sz="2400" b="1" dirty="0" err="1">
                <a:solidFill>
                  <a:schemeClr val="tx1"/>
                </a:solidFill>
              </a:rPr>
              <a:t>mémoires</a:t>
            </a:r>
            <a:r>
              <a:rPr lang="en-US" sz="2400" b="1" dirty="0">
                <a:solidFill>
                  <a:schemeClr val="tx1"/>
                </a:solidFill>
              </a:rPr>
              <a:t> </a:t>
            </a:r>
            <a:r>
              <a:rPr lang="en-US" sz="2400" b="1" dirty="0" err="1">
                <a:solidFill>
                  <a:schemeClr val="tx1"/>
                </a:solidFill>
              </a:rPr>
              <a:t>d'étudiants</a:t>
            </a:r>
            <a:endParaRPr lang="en-US" sz="2400" dirty="0">
              <a:solidFill>
                <a:schemeClr val="tx1"/>
              </a:solidFill>
            </a:endParaRPr>
          </a:p>
          <a:p>
            <a:pPr indent="-228600">
              <a:buFont typeface="Arial" panose="020B0604020202020204" pitchFamily="34" charset="0"/>
              <a:buChar char="•"/>
            </a:pPr>
            <a:r>
              <a:rPr lang="en-US" sz="2400" dirty="0">
                <a:solidFill>
                  <a:schemeClr val="tx1"/>
                </a:solidFill>
              </a:rPr>
              <a:t>Le </a:t>
            </a:r>
            <a:r>
              <a:rPr lang="en-US" sz="2400" b="1" dirty="0">
                <a:solidFill>
                  <a:schemeClr val="tx1"/>
                </a:solidFill>
              </a:rPr>
              <a:t>document de </a:t>
            </a:r>
            <a:r>
              <a:rPr lang="en-US" sz="2400" b="1" dirty="0" err="1">
                <a:solidFill>
                  <a:schemeClr val="tx1"/>
                </a:solidFill>
              </a:rPr>
              <a:t>cadrage</a:t>
            </a:r>
            <a:r>
              <a:rPr lang="en-US" sz="2400" b="1" dirty="0">
                <a:solidFill>
                  <a:schemeClr val="tx1"/>
                </a:solidFill>
              </a:rPr>
              <a:t> de la formation</a:t>
            </a:r>
            <a:endParaRPr lang="en-US" sz="2400" dirty="0">
              <a:solidFill>
                <a:schemeClr val="tx1"/>
              </a:solidFill>
            </a:endParaRPr>
          </a:p>
          <a:p>
            <a:pPr indent="-228600">
              <a:buFont typeface="Arial" panose="020B0604020202020204" pitchFamily="34" charset="0"/>
              <a:buChar char="•"/>
            </a:pPr>
            <a:r>
              <a:rPr lang="en-US" sz="2400" dirty="0">
                <a:solidFill>
                  <a:schemeClr val="tx1"/>
                </a:solidFill>
              </a:rPr>
              <a:t>Un corpus </a:t>
            </a:r>
            <a:r>
              <a:rPr lang="en-US" sz="2400" dirty="0" err="1">
                <a:solidFill>
                  <a:schemeClr val="tx1"/>
                </a:solidFill>
              </a:rPr>
              <a:t>d’</a:t>
            </a:r>
            <a:r>
              <a:rPr lang="en-US" sz="2400" b="1" dirty="0" err="1">
                <a:solidFill>
                  <a:schemeClr val="tx1"/>
                </a:solidFill>
              </a:rPr>
              <a:t>articles</a:t>
            </a:r>
            <a:r>
              <a:rPr lang="en-US" sz="2400" b="1" dirty="0">
                <a:solidFill>
                  <a:schemeClr val="tx1"/>
                </a:solidFill>
              </a:rPr>
              <a:t> de recherche </a:t>
            </a:r>
            <a:r>
              <a:rPr lang="en-US" sz="2400" b="1" dirty="0" err="1">
                <a:solidFill>
                  <a:schemeClr val="tx1"/>
                </a:solidFill>
              </a:rPr>
              <a:t>cités</a:t>
            </a:r>
            <a:r>
              <a:rPr lang="en-US" sz="2400" dirty="0">
                <a:solidFill>
                  <a:schemeClr val="tx1"/>
                </a:solidFill>
              </a:rPr>
              <a:t> dans les </a:t>
            </a:r>
            <a:r>
              <a:rPr lang="en-US" sz="2400" dirty="0" err="1">
                <a:solidFill>
                  <a:schemeClr val="tx1"/>
                </a:solidFill>
              </a:rPr>
              <a:t>mémoires</a:t>
            </a:r>
            <a:endParaRPr lang="en-US" sz="2400" dirty="0">
              <a:solidFill>
                <a:schemeClr val="tx1"/>
              </a:solidFill>
            </a:endParaRPr>
          </a:p>
          <a:p>
            <a:pPr indent="-228600">
              <a:buFont typeface="Arial" panose="020B0604020202020204" pitchFamily="34" charset="0"/>
              <a:buChar char="•"/>
            </a:pPr>
            <a:r>
              <a:rPr lang="en-US" sz="2400" dirty="0" err="1">
                <a:solidFill>
                  <a:schemeClr val="tx1"/>
                </a:solidFill>
              </a:rPr>
              <a:t>Prolongement</a:t>
            </a:r>
            <a:r>
              <a:rPr lang="en-US" sz="2400" dirty="0">
                <a:solidFill>
                  <a:schemeClr val="tx1"/>
                </a:solidFill>
              </a:rPr>
              <a:t> : </a:t>
            </a:r>
            <a:r>
              <a:rPr lang="en-US" sz="2400" dirty="0" err="1">
                <a:solidFill>
                  <a:schemeClr val="tx1"/>
                </a:solidFill>
              </a:rPr>
              <a:t>intégration</a:t>
            </a:r>
            <a:r>
              <a:rPr lang="en-US" sz="2400" dirty="0">
                <a:solidFill>
                  <a:schemeClr val="tx1"/>
                </a:solidFill>
              </a:rPr>
              <a:t> des </a:t>
            </a:r>
            <a:r>
              <a:rPr lang="en-US" sz="2400" b="1" dirty="0">
                <a:solidFill>
                  <a:schemeClr val="tx1"/>
                </a:solidFill>
              </a:rPr>
              <a:t>retours </a:t>
            </a:r>
            <a:r>
              <a:rPr lang="en-US" sz="2400" b="1" dirty="0" err="1">
                <a:solidFill>
                  <a:schemeClr val="tx1"/>
                </a:solidFill>
              </a:rPr>
              <a:t>d’évaluation</a:t>
            </a:r>
            <a:r>
              <a:rPr lang="en-US" sz="2400" dirty="0">
                <a:solidFill>
                  <a:schemeClr val="tx1"/>
                </a:solidFill>
              </a:rPr>
              <a:t> après les </a:t>
            </a:r>
            <a:r>
              <a:rPr lang="en-US" sz="2400" dirty="0" err="1">
                <a:solidFill>
                  <a:schemeClr val="tx1"/>
                </a:solidFill>
              </a:rPr>
              <a:t>soutenances</a:t>
            </a:r>
            <a:endParaRPr lang="en-US" sz="2400" dirty="0">
              <a:solidFill>
                <a:schemeClr val="tx1"/>
              </a:solidFill>
            </a:endParaRPr>
          </a:p>
        </p:txBody>
      </p:sp>
    </p:spTree>
    <p:extLst>
      <p:ext uri="{BB962C8B-B14F-4D97-AF65-F5344CB8AC3E}">
        <p14:creationId xmlns:p14="http://schemas.microsoft.com/office/powerpoint/2010/main" val="19303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2174</TotalTime>
  <Words>2558</Words>
  <Application>Microsoft Office PowerPoint</Application>
  <PresentationFormat>Grand écran</PresentationFormat>
  <Paragraphs>220</Paragraphs>
  <Slides>35</Slides>
  <Notes>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Aptos</vt:lpstr>
      <vt:lpstr>Aptos Display</vt:lpstr>
      <vt:lpstr>Arial</vt:lpstr>
      <vt:lpstr>Calibri</vt:lpstr>
      <vt:lpstr>Thème Office</vt:lpstr>
      <vt:lpstr>Présentation PowerPoint</vt:lpstr>
      <vt:lpstr>6 points de vigilances autour des IA</vt:lpstr>
      <vt:lpstr>Nos M1 et les mémoires…</vt:lpstr>
      <vt:lpstr>Les étapes du travail de mémoire en M1 et M2</vt:lpstr>
      <vt:lpstr>2022-2023 - Évolution de la rédaction des mémoires avec l’arrivée de l’IA</vt:lpstr>
      <vt:lpstr>2024-2025 - Évolution de la rédaction des mémoires avec l’arrivée de l’IA</vt:lpstr>
      <vt:lpstr>Synthèse des entretiens individuels sur les usages des M1</vt:lpstr>
      <vt:lpstr>2025-2026 – Des pistes pour la suite ?</vt:lpstr>
      <vt:lpstr>Présentation PowerPoint</vt:lpstr>
      <vt:lpstr>Exemples de prompt</vt:lpstr>
      <vt:lpstr>On regarde comment ça fonctionne ?</vt:lpstr>
      <vt:lpstr>Préparation à la deuxième épreuve orale du CAPES</vt:lpstr>
      <vt:lpstr>2ème Épreuve d’admission : entretien</vt:lpstr>
      <vt:lpstr>Préparation à l’oral 2 – Mises en situation</vt:lpstr>
      <vt:lpstr>Rédiger un rapport de visite</vt:lpstr>
      <vt:lpstr>Rédaction d’un rapport de visite assistée par IA</vt:lpstr>
      <vt:lpstr>MKT</vt:lpstr>
      <vt:lpstr>Dans le prolongement de la conférence de Renaud Chorlay</vt:lpstr>
      <vt:lpstr>Usages des élèves et des stagiaires Chartes locales &amp; cadre national</vt:lpstr>
      <vt:lpstr>Hypothèse de décalage d’ancienneté et de fréquence dans les usages entre les élèves et les enseignants</vt:lpstr>
      <vt:lpstr>Hypothèse de variété des usages des IA chez les élèves</vt:lpstr>
      <vt:lpstr>Hypothèse de variété des usages des IA chez les élèves</vt:lpstr>
      <vt:lpstr>Hypothèse de variété des usages qualitatifs et quantitatifs selon les matières chez les élèves</vt:lpstr>
      <vt:lpstr>Hypothèse de l’existence de mauvais usages chez les élèves</vt:lpstr>
      <vt:lpstr>Hypothèse de la conscience de leurs usages frauduleux par les élèves</vt:lpstr>
      <vt:lpstr>DIU - Règles à l’échelle de la classe sur l’usage de l’IA ?</vt:lpstr>
      <vt:lpstr>DIU – Formation antérieure aux usages de l’IA ?</vt:lpstr>
      <vt:lpstr>DIU – Recommandations ?</vt:lpstr>
      <vt:lpstr>Intersection ergonomique et fonctionnelle : IA conversationnelle et pratiques de messagerie instantanées des élèves sur leurs smartphones</vt:lpstr>
      <vt:lpstr>Des besoins de formations identifiés par les élèves… (ou pas ?)</vt:lpstr>
      <vt:lpstr>Des usages de l’IA qui renforcent les défauts de nos procédures  d’orientation et/ou de sélection</vt:lpstr>
      <vt:lpstr>Présentation PowerPoint</vt:lpstr>
      <vt:lpstr>Cadre d’usage de l’IA en éducation Eléments tirés des consultations préparatoires Janvier 2025</vt:lpstr>
      <vt:lpstr>Suggestion d’ajout d’un paragraphe dans les documents d’accompagnement pour le cycle 4 en mathématiques</vt:lpstr>
      <vt:lpstr>Merci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Thomas Huguet</dc:creator>
  <cp:lastModifiedBy>Thomas Huguet</cp:lastModifiedBy>
  <cp:revision>5</cp:revision>
  <cp:lastPrinted>2025-06-06T05:08:00Z</cp:lastPrinted>
  <dcterms:created xsi:type="dcterms:W3CDTF">2025-06-04T17:11:47Z</dcterms:created>
  <dcterms:modified xsi:type="dcterms:W3CDTF">2025-06-06T08:28:54Z</dcterms:modified>
</cp:coreProperties>
</file>